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1"/>
    <p:sldId id="257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5" r:id="rId50"/>
    <p:sldId id="266" r:id="rId51"/>
    <p:sldId id="267" r:id="rId52"/>
    <p:sldId id="268" r:id="rId53"/>
    <p:sldId id="269" r:id="rId54"/>
    <p:sldId id="270" r:id="rId55"/>
    <p:sldId id="271" r:id="rId56"/>
    <p:sldId id="272" r:id="rId57"/>
    <p:sldId id="273" r:id="rId58"/>
    <p:sldId id="274" r:id="rId59"/>
    <p:sldId id="275" r:id="rId60"/>
    <p:sldId id="276" r:id="rId61"/>
    <p:sldId id="277" r:id="rId62"/>
    <p:sldId id="278" r:id="rId63"/>
    <p:sldId id="279" r:id="rId64"/>
    <p:sldId id="280" r:id="rId65"/>
    <p:sldId id="281" r:id="rId66"/>
    <p:sldId id="282" r:id="rId67"/>
    <p:sldId id="283" r:id="rId68"/>
    <p:sldId id="284" r:id="rId69"/>
    <p:sldId id="285" r:id="rId70"/>
    <p:sldId id="286" r:id="rId71"/>
    <p:sldId id="287" r:id="rId72"/>
    <p:sldId id="288" r:id="rId73"/>
    <p:sldId id="289" r:id="rId74"/>
    <p:sldId id="290" r:id="rId75"/>
    <p:sldId id="291" r:id="rId76"/>
    <p:sldId id="292" r:id="rId77"/>
    <p:sldId id="293" r:id="rId78"/>
    <p:sldId id="294" r:id="rId79"/>
    <p:sldId id="295" r:id="rId80"/>
    <p:sldId id="296" r:id="rId8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Oswald" charset="1" panose="00000500000000000000"/>
      <p:regular r:id="rId8"/>
    </p:embeddedFont>
    <p:embeddedFont>
      <p:font typeface="Oswald Bold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 Light" charset="1" panose="00000400000000000000"/>
      <p:regular r:id="rId14"/>
    </p:embeddedFont>
    <p:embeddedFont>
      <p:font typeface="Montserrat Light Bold" charset="1" panose="00000800000000000000"/>
      <p:regular r:id="rId15"/>
    </p:embeddedFont>
    <p:embeddedFont>
      <p:font typeface="Montserrat Light Italics" charset="1" panose="00000400000000000000"/>
      <p:regular r:id="rId16"/>
    </p:embeddedFont>
    <p:embeddedFont>
      <p:font typeface="Montserrat Light Bold Italics" charset="1" panose="00000800000000000000"/>
      <p:regular r:id="rId17"/>
    </p:embeddedFont>
    <p:embeddedFont>
      <p:font typeface="Jeju Hallasan" charset="1" panose="02000300000000000000"/>
      <p:regular r:id="rId18"/>
    </p:embeddedFont>
    <p:embeddedFont>
      <p:font typeface="DM Sans" charset="1" panose="00000000000000000000"/>
      <p:regular r:id="rId19"/>
    </p:embeddedFont>
    <p:embeddedFont>
      <p:font typeface="DM Sans Bold" charset="1" panose="00000000000000000000"/>
      <p:regular r:id="rId20"/>
    </p:embeddedFont>
    <p:embeddedFont>
      <p:font typeface="DM Sans Italics" charset="1" panose="00000000000000000000"/>
      <p:regular r:id="rId21"/>
    </p:embeddedFont>
    <p:embeddedFont>
      <p:font typeface="DM Sans Bold Italics" charset="1" panose="00000000000000000000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  <p:embeddedFont>
      <p:font typeface="Canva Sans Italics" charset="1" panose="020B0503030501040103"/>
      <p:regular r:id="rId25"/>
    </p:embeddedFont>
    <p:embeddedFont>
      <p:font typeface="Canva Sans Bold Italics" charset="1" panose="020B0803030501040103"/>
      <p:regular r:id="rId26"/>
    </p:embeddedFont>
    <p:embeddedFont>
      <p:font typeface="Canva Sans Medium" charset="1" panose="020B0603030501040103"/>
      <p:regular r:id="rId27"/>
    </p:embeddedFont>
    <p:embeddedFont>
      <p:font typeface="Canva Sans Medium Italics" charset="1" panose="020B0603030501040103"/>
      <p:regular r:id="rId28"/>
    </p:embeddedFont>
    <p:embeddedFont>
      <p:font typeface="Open Sauce" charset="1" panose="00000500000000000000"/>
      <p:regular r:id="rId29"/>
    </p:embeddedFont>
    <p:embeddedFont>
      <p:font typeface="Open Sauce Bold" charset="1" panose="00000800000000000000"/>
      <p:regular r:id="rId30"/>
    </p:embeddedFont>
    <p:embeddedFont>
      <p:font typeface="Open Sauce Italics" charset="1" panose="00000500000000000000"/>
      <p:regular r:id="rId31"/>
    </p:embeddedFont>
    <p:embeddedFont>
      <p:font typeface="Open Sauce Bold Italics" charset="1" panose="00000800000000000000"/>
      <p:regular r:id="rId32"/>
    </p:embeddedFont>
    <p:embeddedFont>
      <p:font typeface="Open Sauce Light" charset="1" panose="00000400000000000000"/>
      <p:regular r:id="rId33"/>
    </p:embeddedFont>
    <p:embeddedFont>
      <p:font typeface="Open Sauce Light Italics" charset="1" panose="00000400000000000000"/>
      <p:regular r:id="rId34"/>
    </p:embeddedFont>
    <p:embeddedFont>
      <p:font typeface="Open Sauce Medium" charset="1" panose="00000600000000000000"/>
      <p:regular r:id="rId35"/>
    </p:embeddedFont>
    <p:embeddedFont>
      <p:font typeface="Open Sauce Medium Italics" charset="1" panose="00000600000000000000"/>
      <p:regular r:id="rId36"/>
    </p:embeddedFont>
    <p:embeddedFont>
      <p:font typeface="Open Sauce Semi-Bold" charset="1" panose="00000700000000000000"/>
      <p:regular r:id="rId37"/>
    </p:embeddedFont>
    <p:embeddedFont>
      <p:font typeface="Open Sauce Semi-Bold Italics" charset="1" panose="00000700000000000000"/>
      <p:regular r:id="rId38"/>
    </p:embeddedFont>
    <p:embeddedFont>
      <p:font typeface="Open Sauce Heavy" charset="1" panose="00000A00000000000000"/>
      <p:regular r:id="rId39"/>
    </p:embeddedFont>
    <p:embeddedFont>
      <p:font typeface="Open Sauce Heavy Italics" charset="1" panose="00000A0000000000000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slides/slide1.xml" Type="http://schemas.openxmlformats.org/officeDocument/2006/relationships/slide"/><Relationship Id="rId42" Target="slides/slide2.xml" Type="http://schemas.openxmlformats.org/officeDocument/2006/relationships/slide"/><Relationship Id="rId43" Target="slides/slide3.xml" Type="http://schemas.openxmlformats.org/officeDocument/2006/relationships/slide"/><Relationship Id="rId44" Target="slides/slide4.xml" Type="http://schemas.openxmlformats.org/officeDocument/2006/relationships/slide"/><Relationship Id="rId45" Target="slides/slide5.xml" Type="http://schemas.openxmlformats.org/officeDocument/2006/relationships/slide"/><Relationship Id="rId46" Target="slides/slide6.xml" Type="http://schemas.openxmlformats.org/officeDocument/2006/relationships/slide"/><Relationship Id="rId47" Target="slides/slide7.xml" Type="http://schemas.openxmlformats.org/officeDocument/2006/relationships/slide"/><Relationship Id="rId48" Target="slides/slide8.xml" Type="http://schemas.openxmlformats.org/officeDocument/2006/relationships/slide"/><Relationship Id="rId49" Target="slides/slide9.xml" Type="http://schemas.openxmlformats.org/officeDocument/2006/relationships/slide"/><Relationship Id="rId5" Target="tableStyles.xml" Type="http://schemas.openxmlformats.org/officeDocument/2006/relationships/tableStyles"/><Relationship Id="rId50" Target="slides/slide10.xml" Type="http://schemas.openxmlformats.org/officeDocument/2006/relationships/slide"/><Relationship Id="rId51" Target="slides/slide11.xml" Type="http://schemas.openxmlformats.org/officeDocument/2006/relationships/slide"/><Relationship Id="rId52" Target="slides/slide12.xml" Type="http://schemas.openxmlformats.org/officeDocument/2006/relationships/slide"/><Relationship Id="rId53" Target="slides/slide13.xml" Type="http://schemas.openxmlformats.org/officeDocument/2006/relationships/slide"/><Relationship Id="rId54" Target="slides/slide14.xml" Type="http://schemas.openxmlformats.org/officeDocument/2006/relationships/slide"/><Relationship Id="rId55" Target="slides/slide15.xml" Type="http://schemas.openxmlformats.org/officeDocument/2006/relationships/slide"/><Relationship Id="rId56" Target="slides/slide16.xml" Type="http://schemas.openxmlformats.org/officeDocument/2006/relationships/slide"/><Relationship Id="rId57" Target="slides/slide17.xml" Type="http://schemas.openxmlformats.org/officeDocument/2006/relationships/slide"/><Relationship Id="rId58" Target="slides/slide18.xml" Type="http://schemas.openxmlformats.org/officeDocument/2006/relationships/slide"/><Relationship Id="rId59" Target="slides/slide19.xml" Type="http://schemas.openxmlformats.org/officeDocument/2006/relationships/slide"/><Relationship Id="rId6" Target="fonts/font6.fntdata" Type="http://schemas.openxmlformats.org/officeDocument/2006/relationships/font"/><Relationship Id="rId60" Target="slides/slide20.xml" Type="http://schemas.openxmlformats.org/officeDocument/2006/relationships/slide"/><Relationship Id="rId61" Target="slides/slide21.xml" Type="http://schemas.openxmlformats.org/officeDocument/2006/relationships/slide"/><Relationship Id="rId62" Target="slides/slide22.xml" Type="http://schemas.openxmlformats.org/officeDocument/2006/relationships/slide"/><Relationship Id="rId63" Target="slides/slide23.xml" Type="http://schemas.openxmlformats.org/officeDocument/2006/relationships/slide"/><Relationship Id="rId64" Target="slides/slide24.xml" Type="http://schemas.openxmlformats.org/officeDocument/2006/relationships/slide"/><Relationship Id="rId65" Target="slides/slide25.xml" Type="http://schemas.openxmlformats.org/officeDocument/2006/relationships/slide"/><Relationship Id="rId66" Target="slides/slide26.xml" Type="http://schemas.openxmlformats.org/officeDocument/2006/relationships/slide"/><Relationship Id="rId67" Target="slides/slide27.xml" Type="http://schemas.openxmlformats.org/officeDocument/2006/relationships/slide"/><Relationship Id="rId68" Target="slides/slide28.xml" Type="http://schemas.openxmlformats.org/officeDocument/2006/relationships/slide"/><Relationship Id="rId69" Target="slides/slide29.xml" Type="http://schemas.openxmlformats.org/officeDocument/2006/relationships/slide"/><Relationship Id="rId7" Target="fonts/font7.fntdata" Type="http://schemas.openxmlformats.org/officeDocument/2006/relationships/font"/><Relationship Id="rId70" Target="slides/slide30.xml" Type="http://schemas.openxmlformats.org/officeDocument/2006/relationships/slide"/><Relationship Id="rId71" Target="slides/slide31.xml" Type="http://schemas.openxmlformats.org/officeDocument/2006/relationships/slide"/><Relationship Id="rId72" Target="slides/slide32.xml" Type="http://schemas.openxmlformats.org/officeDocument/2006/relationships/slide"/><Relationship Id="rId73" Target="slides/slide33.xml" Type="http://schemas.openxmlformats.org/officeDocument/2006/relationships/slide"/><Relationship Id="rId74" Target="slides/slide34.xml" Type="http://schemas.openxmlformats.org/officeDocument/2006/relationships/slide"/><Relationship Id="rId75" Target="slides/slide35.xml" Type="http://schemas.openxmlformats.org/officeDocument/2006/relationships/slide"/><Relationship Id="rId76" Target="slides/slide36.xml" Type="http://schemas.openxmlformats.org/officeDocument/2006/relationships/slide"/><Relationship Id="rId77" Target="slides/slide37.xml" Type="http://schemas.openxmlformats.org/officeDocument/2006/relationships/slide"/><Relationship Id="rId78" Target="slides/slide38.xml" Type="http://schemas.openxmlformats.org/officeDocument/2006/relationships/slide"/><Relationship Id="rId79" Target="slides/slide39.xml" Type="http://schemas.openxmlformats.org/officeDocument/2006/relationships/slide"/><Relationship Id="rId8" Target="fonts/font8.fntdata" Type="http://schemas.openxmlformats.org/officeDocument/2006/relationships/font"/><Relationship Id="rId80" Target="slides/slide40.xml" Type="http://schemas.openxmlformats.org/officeDocument/2006/relationships/slide"/><Relationship Id="rId81" Target="slides/slide41.xml" Type="http://schemas.openxmlformats.org/officeDocument/2006/relationships/slide"/><Relationship Id="rId9" Target="fonts/font9.fntdata" Type="http://schemas.openxmlformats.org/officeDocument/2006/relationships/font"/></Relationships>
</file>

<file path=ppt/media/VAF5nqQLWxo.mp4>
</file>

<file path=ppt/media/image1.png>
</file>

<file path=ppt/media/image10.png>
</file>

<file path=ppt/media/image100.png>
</file>

<file path=ppt/media/image101.jpeg>
</file>

<file path=ppt/media/image102.jpeg>
</file>

<file path=ppt/media/image103.jpeg>
</file>

<file path=ppt/media/image104.jpeg>
</file>

<file path=ppt/media/image105.png>
</file>

<file path=ppt/media/image106.jpeg>
</file>

<file path=ppt/media/image107.png>
</file>

<file path=ppt/media/image108.jpeg>
</file>

<file path=ppt/media/image109.jpeg>
</file>

<file path=ppt/media/image11.svg>
</file>

<file path=ppt/media/image110.jpeg>
</file>

<file path=ppt/media/image1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jpeg>
</file>

<file path=ppt/media/image51.png>
</file>

<file path=ppt/media/image52.svg>
</file>

<file path=ppt/media/image53.jpeg>
</file>

<file path=ppt/media/image54.png>
</file>

<file path=ppt/media/image55.png>
</file>

<file path=ppt/media/image56.jpeg>
</file>

<file path=ppt/media/image57.png>
</file>

<file path=ppt/media/image58.jpe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jpeg>
</file>

<file path=ppt/media/image73.png>
</file>

<file path=ppt/media/image74.png>
</file>

<file path=ppt/media/image75.png>
</file>

<file path=ppt/media/image76.jpeg>
</file>

<file path=ppt/media/image77.jpe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eg>
</file>

<file path=ppt/media/image9.svg>
</file>

<file path=ppt/media/image90.jpeg>
</file>

<file path=ppt/media/image91.jpeg>
</file>

<file path=ppt/media/image92.png>
</file>

<file path=ppt/media/image93.png>
</file>

<file path=ppt/media/image94.png>
</file>

<file path=ppt/media/image95.png>
</file>

<file path=ppt/media/image96.png>
</file>

<file path=ppt/media/image97.jpeg>
</file>

<file path=ppt/media/image98.jpeg>
</file>

<file path=ppt/media/image9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8.png" Type="http://schemas.openxmlformats.org/officeDocument/2006/relationships/image"/><Relationship Id="rId5" Target="../media/image69.png" Type="http://schemas.openxmlformats.org/officeDocument/2006/relationships/image"/><Relationship Id="rId6" Target="../media/image70.pn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1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Relationship Id="rId3" Target="../media/image48.svg" Type="http://schemas.openxmlformats.org/officeDocument/2006/relationships/image"/><Relationship Id="rId4" Target="../media/image72.jpe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7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5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6.jpeg" Type="http://schemas.openxmlformats.org/officeDocument/2006/relationships/image"/><Relationship Id="rId3" Target="../media/image77.jpeg" Type="http://schemas.openxmlformats.org/officeDocument/2006/relationships/image"/><Relationship Id="rId4" Target="../media/image78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79.pn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0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81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8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svg" Type="http://schemas.openxmlformats.org/officeDocument/2006/relationships/image"/><Relationship Id="rId12" Target="../media/image18.png" Type="http://schemas.openxmlformats.org/officeDocument/2006/relationships/image"/><Relationship Id="rId13" Target="../media/image19.pn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83.png" Type="http://schemas.openxmlformats.org/officeDocument/2006/relationships/image"/><Relationship Id="rId7" Target="../media/image84.png" Type="http://schemas.openxmlformats.org/officeDocument/2006/relationships/image"/><Relationship Id="rId8" Target="../media/image85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5.png" Type="http://schemas.openxmlformats.org/officeDocument/2006/relationships/image"/><Relationship Id="rId3" Target="../media/image86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9.jpeg" Type="http://schemas.openxmlformats.org/officeDocument/2006/relationships/image"/><Relationship Id="rId3" Target="../media/image90.jpeg" Type="http://schemas.openxmlformats.org/officeDocument/2006/relationships/image"/><Relationship Id="rId4" Target="../media/image9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2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3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5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6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12" Target="../media/image27.png" Type="http://schemas.openxmlformats.org/officeDocument/2006/relationships/image"/><Relationship Id="rId13" Target="../media/image28.png" Type="http://schemas.openxmlformats.org/officeDocument/2006/relationships/image"/><Relationship Id="rId14" Target="../media/image29.svg" Type="http://schemas.openxmlformats.org/officeDocument/2006/relationships/image"/><Relationship Id="rId15" Target="../media/image30.png" Type="http://schemas.openxmlformats.org/officeDocument/2006/relationships/image"/><Relationship Id="rId16" Target="../media/image31.png" Type="http://schemas.openxmlformats.org/officeDocument/2006/relationships/image"/><Relationship Id="rId17" Target="../media/image32.svg" Type="http://schemas.openxmlformats.org/officeDocument/2006/relationships/image"/><Relationship Id="rId18" Target="../media/image33.png" Type="http://schemas.openxmlformats.org/officeDocument/2006/relationships/image"/><Relationship Id="rId19" Target="../media/image34.png" Type="http://schemas.openxmlformats.org/officeDocument/2006/relationships/image"/><Relationship Id="rId2" Target="../media/image1.png" Type="http://schemas.openxmlformats.org/officeDocument/2006/relationships/image"/><Relationship Id="rId20" Target="../media/image35.svg" Type="http://schemas.openxmlformats.org/officeDocument/2006/relationships/image"/><Relationship Id="rId21" Target="../media/image36.png" Type="http://schemas.openxmlformats.org/officeDocument/2006/relationships/image"/><Relationship Id="rId22" Target="../media/image37.svg" Type="http://schemas.openxmlformats.org/officeDocument/2006/relationships/image"/><Relationship Id="rId23" Target="../media/image38.png" Type="http://schemas.openxmlformats.org/officeDocument/2006/relationships/image"/><Relationship Id="rId3" Target="../media/image20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23.png" Type="http://schemas.openxmlformats.org/officeDocument/2006/relationships/image"/><Relationship Id="rId9" Target="../media/image24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7.jpeg" Type="http://schemas.openxmlformats.org/officeDocument/2006/relationships/image"/><Relationship Id="rId5" Target="../media/image98.jpeg" Type="http://schemas.openxmlformats.org/officeDocument/2006/relationships/image"/><Relationship Id="rId6" Target="../media/image99.jpe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3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3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2.jpeg" Type="http://schemas.openxmlformats.org/officeDocument/2006/relationships/image"/><Relationship Id="rId3" Target="../media/image103.jpeg" Type="http://schemas.openxmlformats.org/officeDocument/2006/relationships/image"/><Relationship Id="rId4" Target="../media/image104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3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5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3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6.jpeg" Type="http://schemas.openxmlformats.org/officeDocument/2006/relationships/image"/><Relationship Id="rId5" Target="../media/VAF5nqQLWxo.mp4" Type="http://schemas.openxmlformats.org/officeDocument/2006/relationships/video"/><Relationship Id="rId6" Target="../media/VAF5nqQLWxo.mp4" Type="http://schemas.microsoft.com/office/2007/relationships/media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3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7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3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8.jpeg" Type="http://schemas.openxmlformats.org/officeDocument/2006/relationships/image"/><Relationship Id="rId5" Target="../media/image109.jpeg" Type="http://schemas.openxmlformats.org/officeDocument/2006/relationships/image"/><Relationship Id="rId6" Target="../media/image110.jpe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3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1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3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5.png" Type="http://schemas.openxmlformats.org/officeDocument/2006/relationships/image"/><Relationship Id="rId11" Target="../media/image46.svg" Type="http://schemas.openxmlformats.org/officeDocument/2006/relationships/image"/><Relationship Id="rId12" Target="../media/image21.png" Type="http://schemas.openxmlformats.org/officeDocument/2006/relationships/image"/><Relationship Id="rId13" Target="../media/image22.svg" Type="http://schemas.openxmlformats.org/officeDocument/2006/relationships/image"/><Relationship Id="rId2" Target="../media/image1.png" Type="http://schemas.openxmlformats.org/officeDocument/2006/relationships/image"/><Relationship Id="rId3" Target="../media/image39.png" Type="http://schemas.openxmlformats.org/officeDocument/2006/relationships/image"/><Relationship Id="rId4" Target="../media/image40.svg" Type="http://schemas.openxmlformats.org/officeDocument/2006/relationships/image"/><Relationship Id="rId5" Target="../media/image20.png" Type="http://schemas.openxmlformats.org/officeDocument/2006/relationships/image"/><Relationship Id="rId6" Target="../media/image41.png" Type="http://schemas.openxmlformats.org/officeDocument/2006/relationships/image"/><Relationship Id="rId7" Target="../media/image42.svg" Type="http://schemas.openxmlformats.org/officeDocument/2006/relationships/image"/><Relationship Id="rId8" Target="../media/image43.png" Type="http://schemas.openxmlformats.org/officeDocument/2006/relationships/image"/><Relationship Id="rId9" Target="../media/image44.svg" Type="http://schemas.openxmlformats.org/officeDocument/2006/relationships/image"/></Relationships>
</file>

<file path=ppt/slides/_rels/slide4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commons.wikimedia.org/w/index.php?search=jellyfish&amp;title=Special:MediaSearch&amp;go=Go&amp;type=image" TargetMode="External" Type="http://schemas.openxmlformats.org/officeDocument/2006/relationships/hyperlink"/><Relationship Id="rId3" Target="https://stock.adobe.com/kr/search?k=jellyfish&amp;search_type=usertyped" TargetMode="External" Type="http://schemas.openxmlformats.org/officeDocument/2006/relationships/hyperlink"/><Relationship Id="rId4" Target="https://www.google.com" TargetMode="External" Type="http://schemas.openxmlformats.org/officeDocument/2006/relationships/hyperlink"/><Relationship Id="rId5" Target="https://www.youtube.com/watch?v=2cwbwzy85EU" TargetMode="External" Type="http://schemas.openxmlformats.org/officeDocument/2006/relationships/hyperlink"/><Relationship Id="rId6" Target="https://www.youtube.com/watch?v=chq5jrHJkn4" TargetMode="External" Type="http://schemas.openxmlformats.org/officeDocument/2006/relationships/hyperlink"/></Relationships>
</file>

<file path=ppt/slides/_rels/slide4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Relationship Id="rId3" Target="../media/image48.svg" Type="http://schemas.openxmlformats.org/officeDocument/2006/relationships/image"/><Relationship Id="rId4" Target="../media/image49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8.jpeg" Type="http://schemas.openxmlformats.org/officeDocument/2006/relationships/image"/><Relationship Id="rId11" Target="../media/image59.png" Type="http://schemas.openxmlformats.org/officeDocument/2006/relationships/image"/><Relationship Id="rId12" Target="../media/image60.svg" Type="http://schemas.openxmlformats.org/officeDocument/2006/relationships/image"/><Relationship Id="rId13" Target="../media/image2.png" Type="http://schemas.openxmlformats.org/officeDocument/2006/relationships/image"/><Relationship Id="rId14" Target="../media/image3.svg" Type="http://schemas.openxmlformats.org/officeDocument/2006/relationships/image"/><Relationship Id="rId2" Target="../media/image50.jpeg" Type="http://schemas.openxmlformats.org/officeDocument/2006/relationships/image"/><Relationship Id="rId3" Target="../media/image51.png" Type="http://schemas.openxmlformats.org/officeDocument/2006/relationships/image"/><Relationship Id="rId4" Target="../media/image52.svg" Type="http://schemas.openxmlformats.org/officeDocument/2006/relationships/image"/><Relationship Id="rId5" Target="../media/image53.jpeg" Type="http://schemas.openxmlformats.org/officeDocument/2006/relationships/image"/><Relationship Id="rId6" Target="../media/image54.png" Type="http://schemas.openxmlformats.org/officeDocument/2006/relationships/image"/><Relationship Id="rId7" Target="../media/image55.png" Type="http://schemas.openxmlformats.org/officeDocument/2006/relationships/image"/><Relationship Id="rId8" Target="../media/image56.jpeg" Type="http://schemas.openxmlformats.org/officeDocument/2006/relationships/image"/><Relationship Id="rId9" Target="../media/image5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1.png" Type="http://schemas.openxmlformats.org/officeDocument/2006/relationships/image"/><Relationship Id="rId5" Target="../media/image62.pn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3.png" Type="http://schemas.openxmlformats.org/officeDocument/2006/relationships/image"/><Relationship Id="rId5" Target="../media/image64.png" Type="http://schemas.openxmlformats.org/officeDocument/2006/relationships/image"/><Relationship Id="rId6" Target="../media/image65.pn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6.png" Type="http://schemas.openxmlformats.org/officeDocument/2006/relationships/image"/><Relationship Id="rId5" Target="../media/image67.pn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824330" y="-516959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5" y="0"/>
                </a:lnTo>
                <a:lnTo>
                  <a:pt x="9022635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0102" y="5143500"/>
            <a:ext cx="3188106" cy="4114800"/>
          </a:xfrm>
          <a:custGeom>
            <a:avLst/>
            <a:gdLst/>
            <a:ahLst/>
            <a:cxnLst/>
            <a:rect r="r" b="b" t="t" l="l"/>
            <a:pathLst>
              <a:path h="4114800" w="3188106">
                <a:moveTo>
                  <a:pt x="0" y="0"/>
                </a:moveTo>
                <a:lnTo>
                  <a:pt x="3188105" y="0"/>
                </a:lnTo>
                <a:lnTo>
                  <a:pt x="31881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236347" y="2569272"/>
            <a:ext cx="9815307" cy="4208864"/>
            <a:chOff x="0" y="0"/>
            <a:chExt cx="1895495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95495" cy="812800"/>
            </a:xfrm>
            <a:custGeom>
              <a:avLst/>
              <a:gdLst/>
              <a:ahLst/>
              <a:cxnLst/>
              <a:rect r="r" b="b" t="t" l="l"/>
              <a:pathLst>
                <a:path h="812800" w="1895495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4629893" y="4174580"/>
            <a:ext cx="3009949" cy="2117910"/>
          </a:xfrm>
          <a:custGeom>
            <a:avLst/>
            <a:gdLst/>
            <a:ahLst/>
            <a:cxnLst/>
            <a:rect r="r" b="b" t="t" l="l"/>
            <a:pathLst>
              <a:path h="2117910" w="3009949">
                <a:moveTo>
                  <a:pt x="0" y="0"/>
                </a:moveTo>
                <a:lnTo>
                  <a:pt x="3009949" y="0"/>
                </a:lnTo>
                <a:lnTo>
                  <a:pt x="3009949" y="2117909"/>
                </a:lnTo>
                <a:lnTo>
                  <a:pt x="0" y="21179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368640" y="1028700"/>
            <a:ext cx="3532455" cy="3500341"/>
          </a:xfrm>
          <a:custGeom>
            <a:avLst/>
            <a:gdLst/>
            <a:ahLst/>
            <a:cxnLst/>
            <a:rect r="r" b="b" t="t" l="l"/>
            <a:pathLst>
              <a:path h="3500341" w="3532455">
                <a:moveTo>
                  <a:pt x="0" y="0"/>
                </a:moveTo>
                <a:lnTo>
                  <a:pt x="3532455" y="0"/>
                </a:lnTo>
                <a:lnTo>
                  <a:pt x="3532455" y="3500341"/>
                </a:lnTo>
                <a:lnTo>
                  <a:pt x="0" y="35003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236347" y="3734857"/>
            <a:ext cx="9815307" cy="2557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54"/>
              </a:lnSpc>
            </a:pPr>
            <a:r>
              <a:rPr lang="en-US" sz="15184" spc="1488">
                <a:solidFill>
                  <a:srgbClr val="231F20"/>
                </a:solidFill>
                <a:latin typeface="Oswald Bold"/>
              </a:rPr>
              <a:t>JELLYFISH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36347" y="2805130"/>
            <a:ext cx="9815307" cy="1186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spc="692">
                <a:solidFill>
                  <a:srgbClr val="231F20"/>
                </a:solidFill>
                <a:latin typeface="Oswald Bold"/>
              </a:rPr>
              <a:t>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78433" y="6875781"/>
            <a:ext cx="6931135" cy="94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89"/>
              </a:lnSpc>
            </a:pPr>
            <a:r>
              <a:rPr lang="en-US" sz="5644" spc="299">
                <a:solidFill>
                  <a:srgbClr val="231F20"/>
                </a:solidFill>
                <a:latin typeface="Montserrat Classic Bold"/>
                <a:ea typeface="Montserrat Classic Bold"/>
              </a:rPr>
              <a:t>해파리 감별사 제 3팀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24523">
            <a:off x="-11239783" y="3108935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33698" y="234225"/>
            <a:ext cx="6248000" cy="6213353"/>
          </a:xfrm>
          <a:custGeom>
            <a:avLst/>
            <a:gdLst/>
            <a:ahLst/>
            <a:cxnLst/>
            <a:rect r="r" b="b" t="t" l="l"/>
            <a:pathLst>
              <a:path h="6213353" w="6248000">
                <a:moveTo>
                  <a:pt x="0" y="0"/>
                </a:moveTo>
                <a:lnTo>
                  <a:pt x="6247999" y="0"/>
                </a:lnTo>
                <a:lnTo>
                  <a:pt x="6247999" y="6213353"/>
                </a:lnTo>
                <a:lnTo>
                  <a:pt x="0" y="6213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33698" y="6447578"/>
            <a:ext cx="6248000" cy="3240567"/>
          </a:xfrm>
          <a:custGeom>
            <a:avLst/>
            <a:gdLst/>
            <a:ahLst/>
            <a:cxnLst/>
            <a:rect r="r" b="b" t="t" l="l"/>
            <a:pathLst>
              <a:path h="3240567" w="6248000">
                <a:moveTo>
                  <a:pt x="0" y="0"/>
                </a:moveTo>
                <a:lnTo>
                  <a:pt x="6247999" y="0"/>
                </a:lnTo>
                <a:lnTo>
                  <a:pt x="6247999" y="3240566"/>
                </a:lnTo>
                <a:lnTo>
                  <a:pt x="0" y="32405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745317" y="253275"/>
            <a:ext cx="5874080" cy="2332839"/>
          </a:xfrm>
          <a:custGeom>
            <a:avLst/>
            <a:gdLst/>
            <a:ahLst/>
            <a:cxnLst/>
            <a:rect r="r" b="b" t="t" l="l"/>
            <a:pathLst>
              <a:path h="2332839" w="5874080">
                <a:moveTo>
                  <a:pt x="0" y="0"/>
                </a:moveTo>
                <a:lnTo>
                  <a:pt x="5874081" y="0"/>
                </a:lnTo>
                <a:lnTo>
                  <a:pt x="5874081" y="2332839"/>
                </a:lnTo>
                <a:lnTo>
                  <a:pt x="0" y="23328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4760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674299"/>
            <a:ext cx="6648392" cy="862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176"/>
              </a:lnSpc>
              <a:spcBef>
                <a:spcPct val="0"/>
              </a:spcBef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이미지 데이터 증강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120434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81563" y="508551"/>
            <a:ext cx="10837692" cy="8730699"/>
          </a:xfrm>
          <a:custGeom>
            <a:avLst/>
            <a:gdLst/>
            <a:ahLst/>
            <a:cxnLst/>
            <a:rect r="r" b="b" t="t" l="l"/>
            <a:pathLst>
              <a:path h="8730699" w="10837692">
                <a:moveTo>
                  <a:pt x="0" y="0"/>
                </a:moveTo>
                <a:lnTo>
                  <a:pt x="10837692" y="0"/>
                </a:lnTo>
                <a:lnTo>
                  <a:pt x="10837692" y="8730699"/>
                </a:lnTo>
                <a:lnTo>
                  <a:pt x="0" y="87306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674299"/>
            <a:ext cx="6648392" cy="1767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76"/>
              </a:lnSpc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증강한 데이터</a:t>
            </a:r>
          </a:p>
          <a:p>
            <a:pPr marL="0" indent="0" lvl="0">
              <a:lnSpc>
                <a:spcPts val="7176"/>
              </a:lnSpc>
              <a:spcBef>
                <a:spcPct val="0"/>
              </a:spcBef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이미지 시각화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15630661" y="2046827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234225"/>
            <a:ext cx="1556816" cy="1384986"/>
            <a:chOff x="0" y="0"/>
            <a:chExt cx="2075755" cy="18466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70706" y="-3368517"/>
            <a:ext cx="4959890" cy="49598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1278539"/>
            <a:ext cx="13188954" cy="131889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5541">
            <a:off x="-8734886" y="6267463"/>
            <a:ext cx="23220940" cy="23827457"/>
          </a:xfrm>
          <a:custGeom>
            <a:avLst/>
            <a:gdLst/>
            <a:ahLst/>
            <a:cxnLst/>
            <a:rect r="r" b="b" t="t" l="l"/>
            <a:pathLst>
              <a:path h="23827457" w="23220940">
                <a:moveTo>
                  <a:pt x="0" y="0"/>
                </a:moveTo>
                <a:lnTo>
                  <a:pt x="23220940" y="0"/>
                </a:lnTo>
                <a:lnTo>
                  <a:pt x="23220940" y="23827458"/>
                </a:lnTo>
                <a:lnTo>
                  <a:pt x="0" y="23827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875584" y="2746830"/>
            <a:ext cx="6268416" cy="3700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825"/>
              </a:lnSpc>
            </a:pPr>
            <a:r>
              <a:rPr lang="en-US" sz="10743" spc="1052">
                <a:solidFill>
                  <a:srgbClr val="FFFFFF"/>
                </a:solidFill>
                <a:latin typeface="Oswald Bold"/>
              </a:rPr>
              <a:t>MODEL TRAIN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572652" y="-247650"/>
            <a:ext cx="12604754" cy="12555517"/>
            <a:chOff x="0" y="0"/>
            <a:chExt cx="6502400" cy="647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0" y="0"/>
            <a:ext cx="1238582" cy="1101876"/>
            <a:chOff x="0" y="0"/>
            <a:chExt cx="1651442" cy="146916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75526" y="0"/>
              <a:ext cx="1148925" cy="1148925"/>
            </a:xfrm>
            <a:custGeom>
              <a:avLst/>
              <a:gdLst/>
              <a:ahLst/>
              <a:cxnLst/>
              <a:rect r="r" b="b" t="t" l="l"/>
              <a:pathLst>
                <a:path h="1148925" w="1148925">
                  <a:moveTo>
                    <a:pt x="0" y="0"/>
                  </a:moveTo>
                  <a:lnTo>
                    <a:pt x="1148924" y="0"/>
                  </a:lnTo>
                  <a:lnTo>
                    <a:pt x="1148924" y="1148925"/>
                  </a:lnTo>
                  <a:lnTo>
                    <a:pt x="0" y="11489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1223858"/>
              <a:ext cx="1651442" cy="245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589"/>
                </a:lnSpc>
                <a:spcBef>
                  <a:spcPct val="0"/>
                </a:spcBef>
              </a:pPr>
              <a:r>
                <a:rPr lang="en-US" sz="1152" spc="112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420850">
            <a:off x="-15874725" y="567857"/>
            <a:ext cx="23348091" cy="23957930"/>
          </a:xfrm>
          <a:custGeom>
            <a:avLst/>
            <a:gdLst/>
            <a:ahLst/>
            <a:cxnLst/>
            <a:rect r="r" b="b" t="t" l="l"/>
            <a:pathLst>
              <a:path h="23957930" w="23348091">
                <a:moveTo>
                  <a:pt x="0" y="0"/>
                </a:moveTo>
                <a:lnTo>
                  <a:pt x="23348091" y="0"/>
                </a:lnTo>
                <a:lnTo>
                  <a:pt x="23348091" y="23957929"/>
                </a:lnTo>
                <a:lnTo>
                  <a:pt x="0" y="239579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80892" y="8763516"/>
            <a:ext cx="1556816" cy="1384986"/>
            <a:chOff x="0" y="0"/>
            <a:chExt cx="2075755" cy="18466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722813" y="2761646"/>
            <a:ext cx="11212140" cy="4763707"/>
          </a:xfrm>
          <a:custGeom>
            <a:avLst/>
            <a:gdLst/>
            <a:ahLst/>
            <a:cxnLst/>
            <a:rect r="r" b="b" t="t" l="l"/>
            <a:pathLst>
              <a:path h="4763707" w="11212140">
                <a:moveTo>
                  <a:pt x="0" y="0"/>
                </a:moveTo>
                <a:lnTo>
                  <a:pt x="11212140" y="0"/>
                </a:lnTo>
                <a:lnTo>
                  <a:pt x="11212140" y="4763708"/>
                </a:lnTo>
                <a:lnTo>
                  <a:pt x="0" y="47637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18559"/>
            <a:ext cx="8310898" cy="1010141"/>
            <a:chOff x="0" y="0"/>
            <a:chExt cx="8432720" cy="10249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432720" cy="1024948"/>
            </a:xfrm>
            <a:custGeom>
              <a:avLst/>
              <a:gdLst/>
              <a:ahLst/>
              <a:cxnLst/>
              <a:rect r="r" b="b" t="t" l="l"/>
              <a:pathLst>
                <a:path h="1024948" w="8432720">
                  <a:moveTo>
                    <a:pt x="8432720" y="0"/>
                  </a:moveTo>
                  <a:lnTo>
                    <a:pt x="7147704" y="1024948"/>
                  </a:lnTo>
                  <a:lnTo>
                    <a:pt x="0" y="1024948"/>
                  </a:lnTo>
                  <a:lnTo>
                    <a:pt x="0" y="0"/>
                  </a:lnTo>
                  <a:lnTo>
                    <a:pt x="8432720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0" y="130543"/>
            <a:ext cx="5926180" cy="79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10"/>
              </a:lnSpc>
            </a:pPr>
            <a:r>
              <a:rPr lang="en-US" sz="4650">
                <a:solidFill>
                  <a:srgbClr val="231F20"/>
                </a:solidFill>
                <a:ea typeface="Canva Sans Bold"/>
              </a:rPr>
              <a:t>혼동 행렬 코드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39960" y="225793"/>
            <a:ext cx="10168201" cy="9888815"/>
            <a:chOff x="0" y="0"/>
            <a:chExt cx="13557601" cy="131850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846914" y="0"/>
              <a:ext cx="5710688" cy="13185086"/>
            </a:xfrm>
            <a:custGeom>
              <a:avLst/>
              <a:gdLst/>
              <a:ahLst/>
              <a:cxnLst/>
              <a:rect r="r" b="b" t="t" l="l"/>
              <a:pathLst>
                <a:path h="13185086" w="5710688">
                  <a:moveTo>
                    <a:pt x="0" y="0"/>
                  </a:moveTo>
                  <a:lnTo>
                    <a:pt x="5710687" y="0"/>
                  </a:lnTo>
                  <a:lnTo>
                    <a:pt x="5710687" y="13185086"/>
                  </a:lnTo>
                  <a:lnTo>
                    <a:pt x="0" y="131850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8" t="0" r="-1685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794689" y="1388597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16, 3</a:t>
              </a:r>
            </a:p>
          </p:txBody>
        </p:sp>
        <p:sp>
          <p:nvSpPr>
            <p:cNvPr name="AutoShape 5" id="5"/>
            <p:cNvSpPr/>
            <p:nvPr/>
          </p:nvSpPr>
          <p:spPr>
            <a:xfrm flipV="true">
              <a:off x="3866010" y="1780602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794689" y="2926894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32, 3</a:t>
              </a:r>
            </a:p>
          </p:txBody>
        </p:sp>
        <p:sp>
          <p:nvSpPr>
            <p:cNvPr name="AutoShape 7" id="7"/>
            <p:cNvSpPr/>
            <p:nvPr/>
          </p:nvSpPr>
          <p:spPr>
            <a:xfrm flipV="true">
              <a:off x="3865848" y="3242700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8" id="8"/>
            <p:cNvSpPr txBox="true"/>
            <p:nvPr/>
          </p:nvSpPr>
          <p:spPr>
            <a:xfrm rot="0">
              <a:off x="162" y="4949142"/>
              <a:ext cx="3696821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Dropout: 0.25</a:t>
              </a:r>
            </a:p>
          </p:txBody>
        </p:sp>
        <p:sp>
          <p:nvSpPr>
            <p:cNvPr name="AutoShape 9" id="9"/>
            <p:cNvSpPr/>
            <p:nvPr/>
          </p:nvSpPr>
          <p:spPr>
            <a:xfrm flipV="true">
              <a:off x="3697145" y="5341147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10" id="10"/>
            <p:cNvSpPr txBox="true"/>
            <p:nvPr/>
          </p:nvSpPr>
          <p:spPr>
            <a:xfrm rot="0">
              <a:off x="625823" y="5916481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64, 3</a:t>
              </a:r>
            </a:p>
          </p:txBody>
        </p:sp>
        <p:sp>
          <p:nvSpPr>
            <p:cNvPr name="AutoShape 11" id="11"/>
            <p:cNvSpPr/>
            <p:nvPr/>
          </p:nvSpPr>
          <p:spPr>
            <a:xfrm flipV="true">
              <a:off x="3696983" y="6232288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12" id="12"/>
            <p:cNvSpPr txBox="true"/>
            <p:nvPr/>
          </p:nvSpPr>
          <p:spPr>
            <a:xfrm rot="0">
              <a:off x="0" y="7932393"/>
              <a:ext cx="3696821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Dropout: 0.25</a:t>
              </a:r>
            </a:p>
          </p:txBody>
        </p:sp>
        <p:sp>
          <p:nvSpPr>
            <p:cNvPr name="AutoShape 13" id="13"/>
            <p:cNvSpPr/>
            <p:nvPr/>
          </p:nvSpPr>
          <p:spPr>
            <a:xfrm flipV="true">
              <a:off x="3696983" y="8324398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-8420850">
            <a:off x="-13173898" y="-669297"/>
            <a:ext cx="23348091" cy="23957930"/>
          </a:xfrm>
          <a:custGeom>
            <a:avLst/>
            <a:gdLst/>
            <a:ahLst/>
            <a:cxnLst/>
            <a:rect r="r" b="b" t="t" l="l"/>
            <a:pathLst>
              <a:path h="23957930" w="23348091">
                <a:moveTo>
                  <a:pt x="0" y="0"/>
                </a:moveTo>
                <a:lnTo>
                  <a:pt x="23348091" y="0"/>
                </a:lnTo>
                <a:lnTo>
                  <a:pt x="23348091" y="23957930"/>
                </a:lnTo>
                <a:lnTo>
                  <a:pt x="0" y="23957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0" y="18559"/>
            <a:ext cx="8310898" cy="1010141"/>
            <a:chOff x="0" y="0"/>
            <a:chExt cx="8432720" cy="10249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432720" cy="1024948"/>
            </a:xfrm>
            <a:custGeom>
              <a:avLst/>
              <a:gdLst/>
              <a:ahLst/>
              <a:cxnLst/>
              <a:rect r="r" b="b" t="t" l="l"/>
              <a:pathLst>
                <a:path h="1024948" w="8432720">
                  <a:moveTo>
                    <a:pt x="8432720" y="0"/>
                  </a:moveTo>
                  <a:lnTo>
                    <a:pt x="7147704" y="1024948"/>
                  </a:lnTo>
                  <a:lnTo>
                    <a:pt x="0" y="1024948"/>
                  </a:lnTo>
                  <a:lnTo>
                    <a:pt x="0" y="0"/>
                  </a:lnTo>
                  <a:lnTo>
                    <a:pt x="8432720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0" y="130543"/>
            <a:ext cx="5926180" cy="79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10"/>
              </a:lnSpc>
            </a:pPr>
            <a:r>
              <a:rPr lang="en-US" sz="4650">
                <a:solidFill>
                  <a:srgbClr val="231F20"/>
                </a:solidFill>
                <a:latin typeface="Canva Sans Bold"/>
                <a:ea typeface="Canva Sans Bold"/>
              </a:rPr>
              <a:t>우리가 만든 CNN 모델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587880" y="8729622"/>
            <a:ext cx="1556816" cy="1384986"/>
            <a:chOff x="0" y="0"/>
            <a:chExt cx="2075755" cy="18466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479573"/>
            <a:ext cx="16452229" cy="3928522"/>
          </a:xfrm>
          <a:custGeom>
            <a:avLst/>
            <a:gdLst/>
            <a:ahLst/>
            <a:cxnLst/>
            <a:rect r="r" b="b" t="t" l="l"/>
            <a:pathLst>
              <a:path h="3928522" w="16452229">
                <a:moveTo>
                  <a:pt x="0" y="0"/>
                </a:moveTo>
                <a:lnTo>
                  <a:pt x="16452229" y="0"/>
                </a:lnTo>
                <a:lnTo>
                  <a:pt x="16452229" y="3928522"/>
                </a:lnTo>
                <a:lnTo>
                  <a:pt x="0" y="39285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568" r="0" b="-166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08525" y="1794827"/>
            <a:ext cx="9607017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231F20"/>
                </a:solidFill>
                <a:latin typeface="Canva Sans Bold"/>
                <a:ea typeface="Canva Sans Bold"/>
              </a:rPr>
              <a:t>CNN 모델 학습 결과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8099999">
            <a:off x="2885571" y="5115500"/>
            <a:ext cx="18753881" cy="19243721"/>
          </a:xfrm>
          <a:custGeom>
            <a:avLst/>
            <a:gdLst/>
            <a:ahLst/>
            <a:cxnLst/>
            <a:rect r="r" b="b" t="t" l="l"/>
            <a:pathLst>
              <a:path h="19243721" w="18753881">
                <a:moveTo>
                  <a:pt x="0" y="0"/>
                </a:moveTo>
                <a:lnTo>
                  <a:pt x="18753882" y="0"/>
                </a:lnTo>
                <a:lnTo>
                  <a:pt x="18753882" y="19243721"/>
                </a:lnTo>
                <a:lnTo>
                  <a:pt x="0" y="192437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580377">
            <a:off x="-34559610" y="-19308166"/>
            <a:ext cx="38866712" cy="39881887"/>
          </a:xfrm>
          <a:custGeom>
            <a:avLst/>
            <a:gdLst/>
            <a:ahLst/>
            <a:cxnLst/>
            <a:rect r="r" b="b" t="t" l="l"/>
            <a:pathLst>
              <a:path h="39881887" w="38866712">
                <a:moveTo>
                  <a:pt x="0" y="0"/>
                </a:moveTo>
                <a:lnTo>
                  <a:pt x="38866712" y="0"/>
                </a:lnTo>
                <a:lnTo>
                  <a:pt x="38866712" y="39881887"/>
                </a:lnTo>
                <a:lnTo>
                  <a:pt x="0" y="398818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480892" y="209265"/>
            <a:ext cx="1556816" cy="1384986"/>
            <a:chOff x="0" y="0"/>
            <a:chExt cx="2075755" cy="18466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8716" y="587168"/>
            <a:ext cx="7912754" cy="4156370"/>
          </a:xfrm>
          <a:custGeom>
            <a:avLst/>
            <a:gdLst/>
            <a:ahLst/>
            <a:cxnLst/>
            <a:rect r="r" b="b" t="t" l="l"/>
            <a:pathLst>
              <a:path h="4156370" w="7912754">
                <a:moveTo>
                  <a:pt x="0" y="0"/>
                </a:moveTo>
                <a:lnTo>
                  <a:pt x="7912754" y="0"/>
                </a:lnTo>
                <a:lnTo>
                  <a:pt x="7912754" y="4156370"/>
                </a:lnTo>
                <a:lnTo>
                  <a:pt x="0" y="4156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8716" y="5143500"/>
            <a:ext cx="7912754" cy="4241742"/>
          </a:xfrm>
          <a:custGeom>
            <a:avLst/>
            <a:gdLst/>
            <a:ahLst/>
            <a:cxnLst/>
            <a:rect r="r" b="b" t="t" l="l"/>
            <a:pathLst>
              <a:path h="4241742" w="7912754">
                <a:moveTo>
                  <a:pt x="0" y="0"/>
                </a:moveTo>
                <a:lnTo>
                  <a:pt x="7912754" y="0"/>
                </a:lnTo>
                <a:lnTo>
                  <a:pt x="7912754" y="4241742"/>
                </a:lnTo>
                <a:lnTo>
                  <a:pt x="0" y="42417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05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24987" y="901758"/>
            <a:ext cx="8466955" cy="4241742"/>
          </a:xfrm>
          <a:custGeom>
            <a:avLst/>
            <a:gdLst/>
            <a:ahLst/>
            <a:cxnLst/>
            <a:rect r="r" b="b" t="t" l="l"/>
            <a:pathLst>
              <a:path h="4241742" w="8466955">
                <a:moveTo>
                  <a:pt x="0" y="0"/>
                </a:moveTo>
                <a:lnTo>
                  <a:pt x="8466955" y="0"/>
                </a:lnTo>
                <a:lnTo>
                  <a:pt x="8466955" y="4241742"/>
                </a:lnTo>
                <a:lnTo>
                  <a:pt x="0" y="42417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485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580377">
            <a:off x="18470404" y="-17356805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607254" y="5444296"/>
            <a:ext cx="9102421" cy="3404343"/>
            <a:chOff x="0" y="0"/>
            <a:chExt cx="1687374" cy="6310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87374" cy="631085"/>
            </a:xfrm>
            <a:custGeom>
              <a:avLst/>
              <a:gdLst/>
              <a:ahLst/>
              <a:cxnLst/>
              <a:rect r="r" b="b" t="t" l="l"/>
              <a:pathLst>
                <a:path h="631085" w="1687374">
                  <a:moveTo>
                    <a:pt x="19562" y="0"/>
                  </a:moveTo>
                  <a:lnTo>
                    <a:pt x="1667812" y="0"/>
                  </a:lnTo>
                  <a:cubicBezTo>
                    <a:pt x="1678616" y="0"/>
                    <a:pt x="1687374" y="8758"/>
                    <a:pt x="1687374" y="19562"/>
                  </a:cubicBezTo>
                  <a:lnTo>
                    <a:pt x="1687374" y="611523"/>
                  </a:lnTo>
                  <a:cubicBezTo>
                    <a:pt x="1687374" y="616711"/>
                    <a:pt x="1685313" y="621687"/>
                    <a:pt x="1681644" y="625355"/>
                  </a:cubicBezTo>
                  <a:cubicBezTo>
                    <a:pt x="1677976" y="629024"/>
                    <a:pt x="1673000" y="631085"/>
                    <a:pt x="1667812" y="631085"/>
                  </a:cubicBezTo>
                  <a:lnTo>
                    <a:pt x="19562" y="631085"/>
                  </a:lnTo>
                  <a:cubicBezTo>
                    <a:pt x="14374" y="631085"/>
                    <a:pt x="9398" y="629024"/>
                    <a:pt x="5730" y="625355"/>
                  </a:cubicBezTo>
                  <a:cubicBezTo>
                    <a:pt x="2061" y="621687"/>
                    <a:pt x="0" y="616711"/>
                    <a:pt x="0" y="611523"/>
                  </a:cubicBezTo>
                  <a:lnTo>
                    <a:pt x="0" y="19562"/>
                  </a:lnTo>
                  <a:cubicBezTo>
                    <a:pt x="0" y="14374"/>
                    <a:pt x="2061" y="9398"/>
                    <a:pt x="5730" y="5730"/>
                  </a:cubicBezTo>
                  <a:cubicBezTo>
                    <a:pt x="9398" y="2061"/>
                    <a:pt x="14374" y="0"/>
                    <a:pt x="19562" y="0"/>
                  </a:cubicBezTo>
                  <a:close/>
                </a:path>
              </a:pathLst>
            </a:custGeom>
            <a:blipFill>
              <a:blip r:embed="rId7"/>
              <a:stretch>
                <a:fillRect l="-493" t="-134888" r="-9474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860601" y="-95250"/>
            <a:ext cx="423788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</a:rPr>
              <a:t>CNN 학습 결과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731184" y="8902014"/>
            <a:ext cx="1556816" cy="1384986"/>
            <a:chOff x="0" y="0"/>
            <a:chExt cx="2075755" cy="18466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60990" y="1487843"/>
            <a:ext cx="8766020" cy="7311314"/>
          </a:xfrm>
          <a:custGeom>
            <a:avLst/>
            <a:gdLst/>
            <a:ahLst/>
            <a:cxnLst/>
            <a:rect r="r" b="b" t="t" l="l"/>
            <a:pathLst>
              <a:path h="7311314" w="8766020">
                <a:moveTo>
                  <a:pt x="0" y="0"/>
                </a:moveTo>
                <a:lnTo>
                  <a:pt x="8766020" y="0"/>
                </a:lnTo>
                <a:lnTo>
                  <a:pt x="8766020" y="7311314"/>
                </a:lnTo>
                <a:lnTo>
                  <a:pt x="0" y="7311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CNN 1차 혼동 행렬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95452" y="3778488"/>
            <a:ext cx="5289047" cy="464184"/>
            <a:chOff x="0" y="0"/>
            <a:chExt cx="7052063" cy="61891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57150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64, 1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3071159" y="258656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8595452" y="5172026"/>
            <a:ext cx="5289047" cy="464184"/>
            <a:chOff x="0" y="0"/>
            <a:chExt cx="7052063" cy="61891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64, 3</a:t>
              </a:r>
            </a:p>
          </p:txBody>
        </p:sp>
        <p:sp>
          <p:nvSpPr>
            <p:cNvPr name="AutoShape 7" id="7"/>
            <p:cNvSpPr/>
            <p:nvPr/>
          </p:nvSpPr>
          <p:spPr>
            <a:xfrm flipV="true">
              <a:off x="3071159" y="258656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8595452" y="4448376"/>
            <a:ext cx="5289047" cy="464184"/>
            <a:chOff x="0" y="0"/>
            <a:chExt cx="7052063" cy="61891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57150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Activation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flipV="true">
              <a:off x="3071159" y="258656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8595452" y="1317272"/>
            <a:ext cx="5289169" cy="464184"/>
            <a:chOff x="0" y="0"/>
            <a:chExt cx="7052225" cy="618912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57150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16, 3</a:t>
              </a:r>
            </a:p>
          </p:txBody>
        </p:sp>
        <p:sp>
          <p:nvSpPr>
            <p:cNvPr name="AutoShape 13" id="13"/>
            <p:cNvSpPr/>
            <p:nvPr/>
          </p:nvSpPr>
          <p:spPr>
            <a:xfrm flipV="true">
              <a:off x="3071321" y="334855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8595452" y="2470994"/>
            <a:ext cx="5289047" cy="464184"/>
            <a:chOff x="0" y="0"/>
            <a:chExt cx="7052063" cy="61891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57150"/>
              <a:ext cx="2902294" cy="676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100">
                  <a:solidFill>
                    <a:srgbClr val="231F20"/>
                  </a:solidFill>
                  <a:latin typeface="Canva Sans Bold"/>
                </a:rPr>
                <a:t>Conv: 32, 3</a:t>
              </a:r>
            </a:p>
          </p:txBody>
        </p:sp>
        <p:sp>
          <p:nvSpPr>
            <p:cNvPr name="AutoShape 16" id="16"/>
            <p:cNvSpPr/>
            <p:nvPr/>
          </p:nvSpPr>
          <p:spPr>
            <a:xfrm flipV="true">
              <a:off x="3071159" y="258656"/>
              <a:ext cx="3980741" cy="2540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Freeform 17" id="17"/>
          <p:cNvSpPr/>
          <p:nvPr/>
        </p:nvSpPr>
        <p:spPr>
          <a:xfrm flipH="false" flipV="false" rot="-10432728">
            <a:off x="-11944066" y="5462588"/>
            <a:ext cx="24209129" cy="24841457"/>
          </a:xfrm>
          <a:custGeom>
            <a:avLst/>
            <a:gdLst/>
            <a:ahLst/>
            <a:cxnLst/>
            <a:rect r="r" b="b" t="t" l="l"/>
            <a:pathLst>
              <a:path h="24841457" w="24209129">
                <a:moveTo>
                  <a:pt x="0" y="0"/>
                </a:moveTo>
                <a:lnTo>
                  <a:pt x="24209129" y="0"/>
                </a:lnTo>
                <a:lnTo>
                  <a:pt x="24209129" y="24841457"/>
                </a:lnTo>
                <a:lnTo>
                  <a:pt x="0" y="24841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8363495" y="3574327"/>
            <a:ext cx="2524058" cy="1519704"/>
            <a:chOff x="0" y="0"/>
            <a:chExt cx="664773" cy="40025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4773" cy="400251"/>
            </a:xfrm>
            <a:custGeom>
              <a:avLst/>
              <a:gdLst/>
              <a:ahLst/>
              <a:cxnLst/>
              <a:rect r="r" b="b" t="t" l="l"/>
              <a:pathLst>
                <a:path h="400251" w="664773">
                  <a:moveTo>
                    <a:pt x="0" y="0"/>
                  </a:moveTo>
                  <a:lnTo>
                    <a:pt x="664773" y="0"/>
                  </a:lnTo>
                  <a:lnTo>
                    <a:pt x="664773" y="400251"/>
                  </a:lnTo>
                  <a:lnTo>
                    <a:pt x="0" y="4002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C000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664773" cy="4193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1703729">
            <a:off x="5774605" y="6064764"/>
            <a:ext cx="1556816" cy="1384986"/>
            <a:chOff x="0" y="0"/>
            <a:chExt cx="2075755" cy="184664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3" id="23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-133031" y="0"/>
            <a:ext cx="8728484" cy="1028700"/>
            <a:chOff x="0" y="0"/>
            <a:chExt cx="8972792" cy="105749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972792" cy="1057493"/>
            </a:xfrm>
            <a:custGeom>
              <a:avLst/>
              <a:gdLst/>
              <a:ahLst/>
              <a:cxnLst/>
              <a:rect r="r" b="b" t="t" l="l"/>
              <a:pathLst>
                <a:path h="1057493" w="8972792">
                  <a:moveTo>
                    <a:pt x="8972792" y="0"/>
                  </a:moveTo>
                  <a:lnTo>
                    <a:pt x="7605477" y="1057493"/>
                  </a:lnTo>
                  <a:lnTo>
                    <a:pt x="0" y="1057493"/>
                  </a:lnTo>
                  <a:lnTo>
                    <a:pt x="0" y="0"/>
                  </a:lnTo>
                  <a:lnTo>
                    <a:pt x="8972792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6" id="26"/>
          <p:cNvSpPr/>
          <p:nvPr/>
        </p:nvSpPr>
        <p:spPr>
          <a:xfrm flipH="false" flipV="false" rot="0">
            <a:off x="14130534" y="99729"/>
            <a:ext cx="3844503" cy="9988604"/>
          </a:xfrm>
          <a:custGeom>
            <a:avLst/>
            <a:gdLst/>
            <a:ahLst/>
            <a:cxnLst/>
            <a:rect r="r" b="b" t="t" l="l"/>
            <a:pathLst>
              <a:path h="9988604" w="3844503">
                <a:moveTo>
                  <a:pt x="0" y="0"/>
                </a:moveTo>
                <a:lnTo>
                  <a:pt x="3844503" y="0"/>
                </a:lnTo>
                <a:lnTo>
                  <a:pt x="3844503" y="9988604"/>
                </a:lnTo>
                <a:lnTo>
                  <a:pt x="0" y="99886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0" y="147716"/>
            <a:ext cx="7567086" cy="780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31"/>
              </a:lnSpc>
            </a:pPr>
            <a:r>
              <a:rPr lang="en-US" sz="4593">
                <a:solidFill>
                  <a:srgbClr val="231F20"/>
                </a:solidFill>
                <a:latin typeface="Canva Sans Bold"/>
                <a:ea typeface="Canva Sans Bold"/>
              </a:rPr>
              <a:t>CNN 2차(Conv2D 1x1  추가)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911078">
            <a:off x="-2493191" y="4847971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7883140" y="-153678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731184" y="66675"/>
            <a:ext cx="1556816" cy="1384986"/>
            <a:chOff x="0" y="0"/>
            <a:chExt cx="2075755" cy="18466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-14921"/>
            <a:ext cx="7752367" cy="1028700"/>
            <a:chOff x="0" y="0"/>
            <a:chExt cx="8553993" cy="11350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53993" cy="1135072"/>
            </a:xfrm>
            <a:custGeom>
              <a:avLst/>
              <a:gdLst/>
              <a:ahLst/>
              <a:cxnLst/>
              <a:rect r="r" b="b" t="t" l="l"/>
              <a:pathLst>
                <a:path h="1135072" w="8553993">
                  <a:moveTo>
                    <a:pt x="8553993" y="0"/>
                  </a:moveTo>
                  <a:lnTo>
                    <a:pt x="7250496" y="1135072"/>
                  </a:lnTo>
                  <a:lnTo>
                    <a:pt x="0" y="1135072"/>
                  </a:lnTo>
                  <a:lnTo>
                    <a:pt x="0" y="0"/>
                  </a:lnTo>
                  <a:lnTo>
                    <a:pt x="8553993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771985" y="3953591"/>
            <a:ext cx="16744031" cy="1945555"/>
          </a:xfrm>
          <a:custGeom>
            <a:avLst/>
            <a:gdLst/>
            <a:ahLst/>
            <a:cxnLst/>
            <a:rect r="r" b="b" t="t" l="l"/>
            <a:pathLst>
              <a:path h="1945555" w="16744031">
                <a:moveTo>
                  <a:pt x="0" y="0"/>
                </a:moveTo>
                <a:lnTo>
                  <a:pt x="16744030" y="0"/>
                </a:lnTo>
                <a:lnTo>
                  <a:pt x="16744030" y="1945556"/>
                </a:lnTo>
                <a:lnTo>
                  <a:pt x="0" y="1945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63052"/>
            <a:ext cx="6301269" cy="787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91"/>
              </a:lnSpc>
            </a:pPr>
            <a:r>
              <a:rPr lang="en-US" sz="4636">
                <a:solidFill>
                  <a:srgbClr val="231F20"/>
                </a:solidFill>
                <a:latin typeface="Canva Sans Bold"/>
                <a:ea typeface="Canva Sans Bold"/>
              </a:rPr>
              <a:t>CNN 모델 2차 학습 결과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19320" y="2911222"/>
            <a:ext cx="1400485" cy="6493178"/>
            <a:chOff x="0" y="0"/>
            <a:chExt cx="368852" cy="17101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710137"/>
            </a:xfrm>
            <a:custGeom>
              <a:avLst/>
              <a:gdLst/>
              <a:ahLst/>
              <a:cxnLst/>
              <a:rect r="r" b="b" t="t" l="l"/>
              <a:pathLst>
                <a:path h="1710137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055659" y="4490310"/>
            <a:ext cx="3674809" cy="4904565"/>
            <a:chOff x="0" y="0"/>
            <a:chExt cx="4899745" cy="65394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472106" y="1266129"/>
              <a:ext cx="3427639" cy="5273291"/>
            </a:xfrm>
            <a:custGeom>
              <a:avLst/>
              <a:gdLst/>
              <a:ahLst/>
              <a:cxnLst/>
              <a:rect r="r" b="b" t="t" l="l"/>
              <a:pathLst>
                <a:path h="5273291" w="3427639">
                  <a:moveTo>
                    <a:pt x="0" y="0"/>
                  </a:moveTo>
                  <a:lnTo>
                    <a:pt x="3427639" y="0"/>
                  </a:lnTo>
                  <a:lnTo>
                    <a:pt x="3427639" y="5273291"/>
                  </a:lnTo>
                  <a:lnTo>
                    <a:pt x="0" y="52732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423222" y="973155"/>
              <a:ext cx="947850" cy="1061746"/>
            </a:xfrm>
            <a:custGeom>
              <a:avLst/>
              <a:gdLst/>
              <a:ahLst/>
              <a:cxnLst/>
              <a:rect r="r" b="b" t="t" l="l"/>
              <a:pathLst>
                <a:path h="1061746" w="947850">
                  <a:moveTo>
                    <a:pt x="0" y="0"/>
                  </a:moveTo>
                  <a:lnTo>
                    <a:pt x="947850" y="0"/>
                  </a:lnTo>
                  <a:lnTo>
                    <a:pt x="947850" y="1061746"/>
                  </a:lnTo>
                  <a:lnTo>
                    <a:pt x="0" y="1061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1819847">
              <a:off x="627917" y="1566739"/>
              <a:ext cx="789343" cy="2700790"/>
            </a:xfrm>
            <a:custGeom>
              <a:avLst/>
              <a:gdLst/>
              <a:ahLst/>
              <a:cxnLst/>
              <a:rect r="r" b="b" t="t" l="l"/>
              <a:pathLst>
                <a:path h="2700790" w="789343">
                  <a:moveTo>
                    <a:pt x="0" y="0"/>
                  </a:moveTo>
                  <a:lnTo>
                    <a:pt x="789343" y="0"/>
                  </a:lnTo>
                  <a:lnTo>
                    <a:pt x="789343" y="2700790"/>
                  </a:lnTo>
                  <a:lnTo>
                    <a:pt x="0" y="27007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955927" y="0"/>
              <a:ext cx="1032359" cy="1149559"/>
            </a:xfrm>
            <a:custGeom>
              <a:avLst/>
              <a:gdLst/>
              <a:ahLst/>
              <a:cxnLst/>
              <a:rect r="r" b="b" t="t" l="l"/>
              <a:pathLst>
                <a:path h="1149559" w="1032359">
                  <a:moveTo>
                    <a:pt x="0" y="0"/>
                  </a:moveTo>
                  <a:lnTo>
                    <a:pt x="1032359" y="0"/>
                  </a:lnTo>
                  <a:lnTo>
                    <a:pt x="1032359" y="1149559"/>
                  </a:lnTo>
                  <a:lnTo>
                    <a:pt x="0" y="1149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-2599" r="-5134" b="-2599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603977" y="2415870"/>
              <a:ext cx="658476" cy="501265"/>
            </a:xfrm>
            <a:custGeom>
              <a:avLst/>
              <a:gdLst/>
              <a:ahLst/>
              <a:cxnLst/>
              <a:rect r="r" b="b" t="t" l="l"/>
              <a:pathLst>
                <a:path h="501265" w="658476">
                  <a:moveTo>
                    <a:pt x="0" y="0"/>
                  </a:moveTo>
                  <a:lnTo>
                    <a:pt x="658476" y="0"/>
                  </a:lnTo>
                  <a:lnTo>
                    <a:pt x="658476" y="501264"/>
                  </a:lnTo>
                  <a:lnTo>
                    <a:pt x="0" y="501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4980992" y="1036994"/>
            <a:ext cx="7416941" cy="1686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41153" y="2973410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41153" y="3696799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41153" y="4420189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241153" y="5143578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41153" y="5866967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241153" y="6590356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241153" y="7313745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06311" y="298797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ea typeface="DM Sans"/>
              </a:rPr>
              <a:t>팀원소개 및 평가항목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606311" y="3712767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ea typeface="DM Sans"/>
              </a:rPr>
              <a:t>데이터 전처리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06311" y="4437561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</a:rPr>
              <a:t>우리가 만든 CNN 모델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06311" y="5162354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</a:rPr>
              <a:t>우리가 만든 CNN 모델 2차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606311" y="5887148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MOBILENETV2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606311" y="661194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VGG16 &amp; 19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606311" y="733673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GOOGLENET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241153" y="8037135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08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241153" y="8760524"/>
            <a:ext cx="9372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363636"/>
                </a:solidFill>
                <a:latin typeface="Oswald Bold Italics"/>
              </a:rPr>
              <a:t>09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606311" y="8061529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DENSENET121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606311" y="8786323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ea typeface="DM Sans"/>
              </a:rPr>
              <a:t>비즈니스 모델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138728">
            <a:off x="7300867" y="-16757636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549915" y="3758514"/>
            <a:ext cx="1556816" cy="1384986"/>
            <a:chOff x="0" y="0"/>
            <a:chExt cx="2075755" cy="18466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364811" y="5727568"/>
            <a:ext cx="7545398" cy="3963407"/>
          </a:xfrm>
          <a:custGeom>
            <a:avLst/>
            <a:gdLst/>
            <a:ahLst/>
            <a:cxnLst/>
            <a:rect r="r" b="b" t="t" l="l"/>
            <a:pathLst>
              <a:path h="3963407" w="7545398">
                <a:moveTo>
                  <a:pt x="0" y="0"/>
                </a:moveTo>
                <a:lnTo>
                  <a:pt x="7545399" y="0"/>
                </a:lnTo>
                <a:lnTo>
                  <a:pt x="7545399" y="3963407"/>
                </a:lnTo>
                <a:lnTo>
                  <a:pt x="0" y="39634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5719" y="5722162"/>
            <a:ext cx="7555690" cy="3968813"/>
          </a:xfrm>
          <a:custGeom>
            <a:avLst/>
            <a:gdLst/>
            <a:ahLst/>
            <a:cxnLst/>
            <a:rect r="r" b="b" t="t" l="l"/>
            <a:pathLst>
              <a:path h="3968813" w="7555690">
                <a:moveTo>
                  <a:pt x="0" y="0"/>
                </a:moveTo>
                <a:lnTo>
                  <a:pt x="7555690" y="0"/>
                </a:lnTo>
                <a:lnTo>
                  <a:pt x="7555690" y="3968813"/>
                </a:lnTo>
                <a:lnTo>
                  <a:pt x="0" y="39688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5719" y="680947"/>
            <a:ext cx="7555690" cy="3968813"/>
          </a:xfrm>
          <a:custGeom>
            <a:avLst/>
            <a:gdLst/>
            <a:ahLst/>
            <a:cxnLst/>
            <a:rect r="r" b="b" t="t" l="l"/>
            <a:pathLst>
              <a:path h="3968813" w="7555690">
                <a:moveTo>
                  <a:pt x="0" y="0"/>
                </a:moveTo>
                <a:lnTo>
                  <a:pt x="7555690" y="0"/>
                </a:lnTo>
                <a:lnTo>
                  <a:pt x="7555690" y="3968813"/>
                </a:lnTo>
                <a:lnTo>
                  <a:pt x="0" y="3968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070072" y="2174181"/>
            <a:ext cx="536897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</a:rPr>
              <a:t>CNN 2차 학습 결과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CNN 2차 혼동 행렬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83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63641" y="1878653"/>
            <a:ext cx="8760718" cy="6529693"/>
          </a:xfrm>
          <a:custGeom>
            <a:avLst/>
            <a:gdLst/>
            <a:ahLst/>
            <a:cxnLst/>
            <a:rect r="r" b="b" t="t" l="l"/>
            <a:pathLst>
              <a:path h="6529693" w="8760718">
                <a:moveTo>
                  <a:pt x="0" y="0"/>
                </a:moveTo>
                <a:lnTo>
                  <a:pt x="8760718" y="0"/>
                </a:lnTo>
                <a:lnTo>
                  <a:pt x="8760718" y="6529694"/>
                </a:lnTo>
                <a:lnTo>
                  <a:pt x="0" y="65296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1902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88660" y="3026200"/>
            <a:ext cx="14930221" cy="4926896"/>
          </a:xfrm>
          <a:custGeom>
            <a:avLst/>
            <a:gdLst/>
            <a:ahLst/>
            <a:cxnLst/>
            <a:rect r="r" b="b" t="t" l="l"/>
            <a:pathLst>
              <a:path h="4926896" w="14930221">
                <a:moveTo>
                  <a:pt x="0" y="0"/>
                </a:moveTo>
                <a:lnTo>
                  <a:pt x="14930220" y="0"/>
                </a:lnTo>
                <a:lnTo>
                  <a:pt x="14930220" y="4926896"/>
                </a:lnTo>
                <a:lnTo>
                  <a:pt x="0" y="4926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3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252354" y="3825548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76567">
            <a:off x="6600996" y="-17835405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6562413" cy="1028700"/>
            <a:chOff x="0" y="0"/>
            <a:chExt cx="6290873" cy="9861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90873" cy="986134"/>
            </a:xfrm>
            <a:custGeom>
              <a:avLst/>
              <a:gdLst/>
              <a:ahLst/>
              <a:cxnLst/>
              <a:rect r="r" b="b" t="t" l="l"/>
              <a:pathLst>
                <a:path h="986134" w="6290873">
                  <a:moveTo>
                    <a:pt x="6290873" y="0"/>
                  </a:moveTo>
                  <a:lnTo>
                    <a:pt x="5332241" y="986134"/>
                  </a:lnTo>
                  <a:lnTo>
                    <a:pt x="0" y="986134"/>
                  </a:lnTo>
                  <a:lnTo>
                    <a:pt x="0" y="0"/>
                  </a:lnTo>
                  <a:lnTo>
                    <a:pt x="6290873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0" y="66548"/>
            <a:ext cx="4865240" cy="809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3"/>
              </a:lnSpc>
            </a:pPr>
            <a:r>
              <a:rPr lang="en-US" sz="4787">
                <a:solidFill>
                  <a:srgbClr val="231F20"/>
                </a:solidFill>
                <a:latin typeface="Canva Sans Bold"/>
              </a:rPr>
              <a:t>MobileNetV2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718880" y="8844864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741959"/>
            <a:ext cx="16230600" cy="3507358"/>
          </a:xfrm>
          <a:custGeom>
            <a:avLst/>
            <a:gdLst/>
            <a:ahLst/>
            <a:cxnLst/>
            <a:rect r="r" b="b" t="t" l="l"/>
            <a:pathLst>
              <a:path h="3507358" w="16230600">
                <a:moveTo>
                  <a:pt x="0" y="0"/>
                </a:moveTo>
                <a:lnTo>
                  <a:pt x="16230600" y="0"/>
                </a:lnTo>
                <a:lnTo>
                  <a:pt x="16230600" y="3507357"/>
                </a:lnTo>
                <a:lnTo>
                  <a:pt x="0" y="35073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3316"/>
            <a:ext cx="7093277" cy="1010141"/>
            <a:chOff x="0" y="0"/>
            <a:chExt cx="8734682" cy="12438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34682" cy="1243891"/>
            </a:xfrm>
            <a:custGeom>
              <a:avLst/>
              <a:gdLst/>
              <a:ahLst/>
              <a:cxnLst/>
              <a:rect r="r" b="b" t="t" l="l"/>
              <a:pathLst>
                <a:path h="1243891" w="8734682">
                  <a:moveTo>
                    <a:pt x="8734682" y="0"/>
                  </a:moveTo>
                  <a:lnTo>
                    <a:pt x="7403651" y="1243891"/>
                  </a:lnTo>
                  <a:lnTo>
                    <a:pt x="0" y="1243891"/>
                  </a:lnTo>
                  <a:lnTo>
                    <a:pt x="0" y="0"/>
                  </a:lnTo>
                  <a:lnTo>
                    <a:pt x="8734682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0" y="74220"/>
            <a:ext cx="6142357" cy="76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27"/>
              </a:lnSpc>
            </a:pPr>
            <a:r>
              <a:rPr lang="en-US" sz="4519">
                <a:solidFill>
                  <a:srgbClr val="231F20"/>
                </a:solidFill>
                <a:latin typeface="Canva Sans Bold"/>
                <a:ea typeface="Canva Sans Bold"/>
              </a:rPr>
              <a:t>MobileNetV2 학습 결과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580377">
            <a:off x="7616440" y="-157107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3938404" y="2453948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731184" y="8844864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2708" y="376128"/>
            <a:ext cx="8556748" cy="4391153"/>
          </a:xfrm>
          <a:custGeom>
            <a:avLst/>
            <a:gdLst/>
            <a:ahLst/>
            <a:cxnLst/>
            <a:rect r="r" b="b" t="t" l="l"/>
            <a:pathLst>
              <a:path h="4391153" w="8556748">
                <a:moveTo>
                  <a:pt x="0" y="0"/>
                </a:moveTo>
                <a:lnTo>
                  <a:pt x="8556748" y="0"/>
                </a:lnTo>
                <a:lnTo>
                  <a:pt x="8556748" y="4391153"/>
                </a:lnTo>
                <a:lnTo>
                  <a:pt x="0" y="43911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35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2708" y="5264912"/>
            <a:ext cx="8556748" cy="4386952"/>
          </a:xfrm>
          <a:custGeom>
            <a:avLst/>
            <a:gdLst/>
            <a:ahLst/>
            <a:cxnLst/>
            <a:rect r="r" b="b" t="t" l="l"/>
            <a:pathLst>
              <a:path h="4386952" w="8556748">
                <a:moveTo>
                  <a:pt x="0" y="0"/>
                </a:moveTo>
                <a:lnTo>
                  <a:pt x="8556748" y="0"/>
                </a:lnTo>
                <a:lnTo>
                  <a:pt x="8556748" y="4386951"/>
                </a:lnTo>
                <a:lnTo>
                  <a:pt x="0" y="4386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38" r="0" b="-21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96989" y="5264912"/>
            <a:ext cx="8351728" cy="4386952"/>
          </a:xfrm>
          <a:custGeom>
            <a:avLst/>
            <a:gdLst/>
            <a:ahLst/>
            <a:cxnLst/>
            <a:rect r="r" b="b" t="t" l="l"/>
            <a:pathLst>
              <a:path h="4386952" w="8351728">
                <a:moveTo>
                  <a:pt x="0" y="0"/>
                </a:moveTo>
                <a:lnTo>
                  <a:pt x="8351728" y="0"/>
                </a:lnTo>
                <a:lnTo>
                  <a:pt x="8351728" y="4386951"/>
                </a:lnTo>
                <a:lnTo>
                  <a:pt x="0" y="4386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89159" y="2174181"/>
            <a:ext cx="696738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</a:rPr>
              <a:t>MobileNetV2 학습 결과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580377">
            <a:off x="7502115" y="-170442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396989" y="3758514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64725" y="1490958"/>
            <a:ext cx="8758551" cy="7305084"/>
          </a:xfrm>
          <a:custGeom>
            <a:avLst/>
            <a:gdLst/>
            <a:ahLst/>
            <a:cxnLst/>
            <a:rect r="r" b="b" t="t" l="l"/>
            <a:pathLst>
              <a:path h="7305084" w="8758551">
                <a:moveTo>
                  <a:pt x="0" y="0"/>
                </a:moveTo>
                <a:lnTo>
                  <a:pt x="8758550" y="0"/>
                </a:lnTo>
                <a:lnTo>
                  <a:pt x="8758550" y="7305084"/>
                </a:lnTo>
                <a:lnTo>
                  <a:pt x="0" y="7305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MobileNet 혼동 행렬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1631" y="2900810"/>
            <a:ext cx="14424508" cy="5325412"/>
          </a:xfrm>
          <a:custGeom>
            <a:avLst/>
            <a:gdLst/>
            <a:ahLst/>
            <a:cxnLst/>
            <a:rect r="r" b="b" t="t" l="l"/>
            <a:pathLst>
              <a:path h="5325412" w="14424508">
                <a:moveTo>
                  <a:pt x="0" y="0"/>
                </a:moveTo>
                <a:lnTo>
                  <a:pt x="14424508" y="0"/>
                </a:lnTo>
                <a:lnTo>
                  <a:pt x="14424508" y="5325412"/>
                </a:lnTo>
                <a:lnTo>
                  <a:pt x="0" y="53254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92320">
            <a:off x="7181407" y="-15785017"/>
            <a:ext cx="18867855" cy="19360672"/>
          </a:xfrm>
          <a:custGeom>
            <a:avLst/>
            <a:gdLst/>
            <a:ahLst/>
            <a:cxnLst/>
            <a:rect r="r" b="b" t="t" l="l"/>
            <a:pathLst>
              <a:path h="19360672" w="18867855">
                <a:moveTo>
                  <a:pt x="0" y="0"/>
                </a:moveTo>
                <a:lnTo>
                  <a:pt x="18867855" y="0"/>
                </a:lnTo>
                <a:lnTo>
                  <a:pt x="18867855" y="19360672"/>
                </a:lnTo>
                <a:lnTo>
                  <a:pt x="0" y="19360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823854" y="3349298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31184" y="8844864"/>
            <a:ext cx="1556816" cy="1384986"/>
            <a:chOff x="0" y="0"/>
            <a:chExt cx="2075755" cy="18466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25" y="0"/>
            <a:ext cx="7207577" cy="1028700"/>
            <a:chOff x="0" y="0"/>
            <a:chExt cx="8875431" cy="1266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875431" cy="1266744"/>
            </a:xfrm>
            <a:custGeom>
              <a:avLst/>
              <a:gdLst/>
              <a:ahLst/>
              <a:cxnLst/>
              <a:rect r="r" b="b" t="t" l="l"/>
              <a:pathLst>
                <a:path h="1266744" w="8875431">
                  <a:moveTo>
                    <a:pt x="8875431" y="0"/>
                  </a:moveTo>
                  <a:lnTo>
                    <a:pt x="7522952" y="1266744"/>
                  </a:lnTo>
                  <a:lnTo>
                    <a:pt x="0" y="1266744"/>
                  </a:lnTo>
                  <a:lnTo>
                    <a:pt x="0" y="0"/>
                  </a:lnTo>
                  <a:lnTo>
                    <a:pt x="8875431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9525" y="25285"/>
            <a:ext cx="4732266" cy="882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90"/>
              </a:lnSpc>
            </a:pPr>
            <a:r>
              <a:rPr lang="en-US" sz="5207">
                <a:solidFill>
                  <a:srgbClr val="231F20"/>
                </a:solidFill>
                <a:latin typeface="Canva Sans Bold"/>
              </a:rPr>
              <a:t>VGG 16 &amp; 19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878" y="3950012"/>
            <a:ext cx="17050243" cy="2386976"/>
          </a:xfrm>
          <a:custGeom>
            <a:avLst/>
            <a:gdLst/>
            <a:ahLst/>
            <a:cxnLst/>
            <a:rect r="r" b="b" t="t" l="l"/>
            <a:pathLst>
              <a:path h="2386976" w="17050243">
                <a:moveTo>
                  <a:pt x="0" y="0"/>
                </a:moveTo>
                <a:lnTo>
                  <a:pt x="17050244" y="0"/>
                </a:lnTo>
                <a:lnTo>
                  <a:pt x="17050244" y="2386976"/>
                </a:lnTo>
                <a:lnTo>
                  <a:pt x="0" y="23869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5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7834063" cy="1019175"/>
            <a:chOff x="0" y="0"/>
            <a:chExt cx="8007477" cy="10417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7477" cy="1041735"/>
            </a:xfrm>
            <a:custGeom>
              <a:avLst/>
              <a:gdLst/>
              <a:ahLst/>
              <a:cxnLst/>
              <a:rect r="r" b="b" t="t" l="l"/>
              <a:pathLst>
                <a:path h="1041735" w="8007477">
                  <a:moveTo>
                    <a:pt x="8007477" y="0"/>
                  </a:moveTo>
                  <a:lnTo>
                    <a:pt x="6787261" y="1041735"/>
                  </a:lnTo>
                  <a:lnTo>
                    <a:pt x="0" y="1041735"/>
                  </a:lnTo>
                  <a:lnTo>
                    <a:pt x="0" y="0"/>
                  </a:lnTo>
                  <a:lnTo>
                    <a:pt x="8007477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0" y="77533"/>
            <a:ext cx="6000329" cy="797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7"/>
              </a:lnSpc>
            </a:pPr>
            <a:r>
              <a:rPr lang="en-US" sz="4705">
                <a:solidFill>
                  <a:srgbClr val="231F20"/>
                </a:solidFill>
                <a:latin typeface="Canva Sans Bold"/>
                <a:ea typeface="Canva Sans Bold"/>
              </a:rPr>
              <a:t>VGG 16 &amp; 19 학습 결과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580377">
            <a:off x="8226040" y="-16148010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-9330575" y="6304711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731184" y="8783383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63740" y="1490136"/>
            <a:ext cx="8760521" cy="7306727"/>
          </a:xfrm>
          <a:custGeom>
            <a:avLst/>
            <a:gdLst/>
            <a:ahLst/>
            <a:cxnLst/>
            <a:rect r="r" b="b" t="t" l="l"/>
            <a:pathLst>
              <a:path h="7306727" w="8760521">
                <a:moveTo>
                  <a:pt x="0" y="0"/>
                </a:moveTo>
                <a:lnTo>
                  <a:pt x="8760520" y="0"/>
                </a:lnTo>
                <a:lnTo>
                  <a:pt x="8760520" y="7306728"/>
                </a:lnTo>
                <a:lnTo>
                  <a:pt x="0" y="7306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VGG16 혼동 행렬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62871" y="1489412"/>
            <a:ext cx="8762258" cy="7308176"/>
          </a:xfrm>
          <a:custGeom>
            <a:avLst/>
            <a:gdLst/>
            <a:ahLst/>
            <a:cxnLst/>
            <a:rect r="r" b="b" t="t" l="l"/>
            <a:pathLst>
              <a:path h="7308176" w="8762258">
                <a:moveTo>
                  <a:pt x="0" y="0"/>
                </a:moveTo>
                <a:lnTo>
                  <a:pt x="8762258" y="0"/>
                </a:lnTo>
                <a:lnTo>
                  <a:pt x="8762258" y="7308176"/>
                </a:lnTo>
                <a:lnTo>
                  <a:pt x="0" y="7308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VGG19  혼동 행렬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42191" y="4828880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42191" y="7210022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235149" y="766516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7" y="0"/>
                </a:lnTo>
                <a:lnTo>
                  <a:pt x="7616557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5861727"/>
            <a:ext cx="5811395" cy="1948998"/>
            <a:chOff x="0" y="0"/>
            <a:chExt cx="7748527" cy="2598665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7748527" cy="2598665"/>
              <a:chOff x="0" y="0"/>
              <a:chExt cx="2226597" cy="746746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226597" cy="746746"/>
              </a:xfrm>
              <a:custGeom>
                <a:avLst/>
                <a:gdLst/>
                <a:ahLst/>
                <a:cxnLst/>
                <a:rect r="r" b="b" t="t" l="l"/>
                <a:pathLst>
                  <a:path h="746746" w="2226597">
                    <a:moveTo>
                      <a:pt x="0" y="0"/>
                    </a:moveTo>
                    <a:lnTo>
                      <a:pt x="2226597" y="0"/>
                    </a:lnTo>
                    <a:lnTo>
                      <a:pt x="2226597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9050"/>
                <a:ext cx="2226597" cy="765796"/>
              </a:xfrm>
              <a:prstGeom prst="rect">
                <a:avLst/>
              </a:prstGeom>
            </p:spPr>
            <p:txBody>
              <a:bodyPr anchor="ctr" rtlCol="false" tIns="60877" lIns="60877" bIns="60877" rIns="60877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220624" y="238513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4"/>
                  </a:lnTo>
                  <a:lnTo>
                    <a:pt x="0" y="14441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1772193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302363">
              <a:off x="1425970" y="269521"/>
              <a:ext cx="429526" cy="1258684"/>
            </a:xfrm>
            <a:custGeom>
              <a:avLst/>
              <a:gdLst/>
              <a:ahLst/>
              <a:cxnLst/>
              <a:rect r="r" b="b" t="t" l="l"/>
              <a:pathLst>
                <a:path h="1258684" w="429526">
                  <a:moveTo>
                    <a:pt x="0" y="0"/>
                  </a:moveTo>
                  <a:lnTo>
                    <a:pt x="429525" y="0"/>
                  </a:lnTo>
                  <a:lnTo>
                    <a:pt x="429525" y="1258684"/>
                  </a:lnTo>
                  <a:lnTo>
                    <a:pt x="0" y="1258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-1470995">
              <a:off x="631789" y="886581"/>
              <a:ext cx="649182" cy="173509"/>
            </a:xfrm>
            <a:custGeom>
              <a:avLst/>
              <a:gdLst/>
              <a:ahLst/>
              <a:cxnLst/>
              <a:rect r="r" b="b" t="t" l="l"/>
              <a:pathLst>
                <a:path h="173509" w="649182">
                  <a:moveTo>
                    <a:pt x="0" y="0"/>
                  </a:moveTo>
                  <a:lnTo>
                    <a:pt x="649182" y="0"/>
                  </a:lnTo>
                  <a:lnTo>
                    <a:pt x="649182" y="173508"/>
                  </a:lnTo>
                  <a:lnTo>
                    <a:pt x="0" y="173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345847" y="3396305"/>
            <a:ext cx="5811395" cy="1948998"/>
            <a:chOff x="0" y="0"/>
            <a:chExt cx="7748527" cy="2598665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7748527" cy="2598665"/>
              <a:chOff x="0" y="0"/>
              <a:chExt cx="2226597" cy="746746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2226597" cy="746746"/>
              </a:xfrm>
              <a:custGeom>
                <a:avLst/>
                <a:gdLst/>
                <a:ahLst/>
                <a:cxnLst/>
                <a:rect r="r" b="b" t="t" l="l"/>
                <a:pathLst>
                  <a:path h="746746" w="2226597">
                    <a:moveTo>
                      <a:pt x="0" y="0"/>
                    </a:moveTo>
                    <a:lnTo>
                      <a:pt x="2226597" y="0"/>
                    </a:lnTo>
                    <a:lnTo>
                      <a:pt x="2226597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9050"/>
                <a:ext cx="2226597" cy="765796"/>
              </a:xfrm>
              <a:prstGeom prst="rect">
                <a:avLst/>
              </a:prstGeom>
            </p:spPr>
            <p:txBody>
              <a:bodyPr anchor="ctr" rtlCol="false" tIns="60877" lIns="60877" bIns="60877" rIns="60877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220624" y="49688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4"/>
                  </a:lnTo>
                  <a:lnTo>
                    <a:pt x="0" y="14441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0" y="2030560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  <p:sp>
          <p:nvSpPr>
            <p:cNvPr name="Freeform 20" id="20"/>
            <p:cNvSpPr/>
            <p:nvPr/>
          </p:nvSpPr>
          <p:spPr>
            <a:xfrm flipH="false" flipV="false" rot="1280152">
              <a:off x="1635294" y="1178755"/>
              <a:ext cx="535795" cy="430645"/>
            </a:xfrm>
            <a:custGeom>
              <a:avLst/>
              <a:gdLst/>
              <a:ahLst/>
              <a:cxnLst/>
              <a:rect r="r" b="b" t="t" l="l"/>
              <a:pathLst>
                <a:path h="430645" w="535795">
                  <a:moveTo>
                    <a:pt x="0" y="0"/>
                  </a:moveTo>
                  <a:lnTo>
                    <a:pt x="535795" y="0"/>
                  </a:lnTo>
                  <a:lnTo>
                    <a:pt x="535795" y="430646"/>
                  </a:lnTo>
                  <a:lnTo>
                    <a:pt x="0" y="4306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0" r="0" b="0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575735"/>
              <a:ext cx="520307" cy="520307"/>
            </a:xfrm>
            <a:custGeom>
              <a:avLst/>
              <a:gdLst/>
              <a:ahLst/>
              <a:cxnLst/>
              <a:rect r="r" b="b" t="t" l="l"/>
              <a:pathLst>
                <a:path h="520307" w="520307">
                  <a:moveTo>
                    <a:pt x="0" y="0"/>
                  </a:moveTo>
                  <a:lnTo>
                    <a:pt x="520307" y="0"/>
                  </a:lnTo>
                  <a:lnTo>
                    <a:pt x="520307" y="520307"/>
                  </a:lnTo>
                  <a:lnTo>
                    <a:pt x="0" y="5203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7345847" y="5777447"/>
            <a:ext cx="5811395" cy="1948998"/>
            <a:chOff x="0" y="0"/>
            <a:chExt cx="7748527" cy="2598665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7748527" cy="2598665"/>
              <a:chOff x="0" y="0"/>
              <a:chExt cx="2226597" cy="74674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226597" cy="746746"/>
              </a:xfrm>
              <a:custGeom>
                <a:avLst/>
                <a:gdLst/>
                <a:ahLst/>
                <a:cxnLst/>
                <a:rect r="r" b="b" t="t" l="l"/>
                <a:pathLst>
                  <a:path h="746746" w="2226597">
                    <a:moveTo>
                      <a:pt x="0" y="0"/>
                    </a:moveTo>
                    <a:lnTo>
                      <a:pt x="2226597" y="0"/>
                    </a:lnTo>
                    <a:lnTo>
                      <a:pt x="2226597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19050"/>
                <a:ext cx="2226597" cy="765796"/>
              </a:xfrm>
              <a:prstGeom prst="rect">
                <a:avLst/>
              </a:prstGeom>
            </p:spPr>
            <p:txBody>
              <a:bodyPr anchor="ctr" rtlCol="false" tIns="60877" lIns="60877" bIns="60877" rIns="60877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Freeform 26" id="26"/>
            <p:cNvSpPr/>
            <p:nvPr/>
          </p:nvSpPr>
          <p:spPr>
            <a:xfrm flipH="false" flipV="false" rot="0">
              <a:off x="220624" y="238513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4"/>
                  </a:lnTo>
                  <a:lnTo>
                    <a:pt x="0" y="14441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0" y="1772193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  <p:sp>
          <p:nvSpPr>
            <p:cNvPr name="Freeform 28" id="28"/>
            <p:cNvSpPr/>
            <p:nvPr/>
          </p:nvSpPr>
          <p:spPr>
            <a:xfrm flipH="false" flipV="false" rot="0">
              <a:off x="54883" y="742801"/>
              <a:ext cx="513921" cy="399574"/>
            </a:xfrm>
            <a:custGeom>
              <a:avLst/>
              <a:gdLst/>
              <a:ahLst/>
              <a:cxnLst/>
              <a:rect r="r" b="b" t="t" l="l"/>
              <a:pathLst>
                <a:path h="399574" w="513921">
                  <a:moveTo>
                    <a:pt x="0" y="0"/>
                  </a:moveTo>
                  <a:lnTo>
                    <a:pt x="513921" y="0"/>
                  </a:lnTo>
                  <a:lnTo>
                    <a:pt x="513921" y="399573"/>
                  </a:lnTo>
                  <a:lnTo>
                    <a:pt x="0" y="3995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l="0" t="0" r="0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994542">
              <a:off x="1633730" y="615940"/>
              <a:ext cx="705391" cy="512290"/>
            </a:xfrm>
            <a:custGeom>
              <a:avLst/>
              <a:gdLst/>
              <a:ahLst/>
              <a:cxnLst/>
              <a:rect r="r" b="b" t="t" l="l"/>
              <a:pathLst>
                <a:path h="512290" w="705391">
                  <a:moveTo>
                    <a:pt x="0" y="0"/>
                  </a:moveTo>
                  <a:lnTo>
                    <a:pt x="705391" y="0"/>
                  </a:lnTo>
                  <a:lnTo>
                    <a:pt x="705391" y="512290"/>
                  </a:lnTo>
                  <a:lnTo>
                    <a:pt x="0" y="512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30" id="30"/>
          <p:cNvSpPr/>
          <p:nvPr/>
        </p:nvSpPr>
        <p:spPr>
          <a:xfrm flipH="false" flipV="false" rot="0">
            <a:off x="13943155" y="3396305"/>
            <a:ext cx="3316145" cy="4138715"/>
          </a:xfrm>
          <a:custGeom>
            <a:avLst/>
            <a:gdLst/>
            <a:ahLst/>
            <a:cxnLst/>
            <a:rect r="r" b="b" t="t" l="l"/>
            <a:pathLst>
              <a:path h="4138715" w="3316145">
                <a:moveTo>
                  <a:pt x="0" y="0"/>
                </a:moveTo>
                <a:lnTo>
                  <a:pt x="3316145" y="0"/>
                </a:lnTo>
                <a:lnTo>
                  <a:pt x="3316145" y="4138715"/>
                </a:lnTo>
                <a:lnTo>
                  <a:pt x="0" y="413871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142191" y="888605"/>
            <a:ext cx="7416941" cy="1686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ABOUT US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028700" y="3396305"/>
            <a:ext cx="5811395" cy="1948998"/>
            <a:chOff x="0" y="0"/>
            <a:chExt cx="7748527" cy="2598665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7748527" cy="2598665"/>
              <a:chOff x="0" y="0"/>
              <a:chExt cx="2226597" cy="746746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2226597" cy="746746"/>
              </a:xfrm>
              <a:custGeom>
                <a:avLst/>
                <a:gdLst/>
                <a:ahLst/>
                <a:cxnLst/>
                <a:rect r="r" b="b" t="t" l="l"/>
                <a:pathLst>
                  <a:path h="746746" w="2226597">
                    <a:moveTo>
                      <a:pt x="0" y="0"/>
                    </a:moveTo>
                    <a:lnTo>
                      <a:pt x="2226597" y="0"/>
                    </a:lnTo>
                    <a:lnTo>
                      <a:pt x="2226597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19050"/>
                <a:ext cx="2226597" cy="7657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Freeform 36" id="36"/>
            <p:cNvSpPr/>
            <p:nvPr/>
          </p:nvSpPr>
          <p:spPr>
            <a:xfrm flipH="false" flipV="false" rot="0">
              <a:off x="220624" y="49688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4"/>
                  </a:lnTo>
                  <a:lnTo>
                    <a:pt x="0" y="14441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7" id="37"/>
            <p:cNvSpPr txBox="true"/>
            <p:nvPr/>
          </p:nvSpPr>
          <p:spPr>
            <a:xfrm rot="0">
              <a:off x="0" y="2030560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  <p:sp>
          <p:nvSpPr>
            <p:cNvPr name="Freeform 38" id="38"/>
            <p:cNvSpPr/>
            <p:nvPr/>
          </p:nvSpPr>
          <p:spPr>
            <a:xfrm flipH="false" flipV="false" rot="-1131518">
              <a:off x="1465272" y="749361"/>
              <a:ext cx="682018" cy="693364"/>
            </a:xfrm>
            <a:custGeom>
              <a:avLst/>
              <a:gdLst/>
              <a:ahLst/>
              <a:cxnLst/>
              <a:rect r="r" b="b" t="t" l="l"/>
              <a:pathLst>
                <a:path h="693364" w="682018">
                  <a:moveTo>
                    <a:pt x="0" y="0"/>
                  </a:moveTo>
                  <a:lnTo>
                    <a:pt x="682017" y="0"/>
                  </a:lnTo>
                  <a:lnTo>
                    <a:pt x="682017" y="693363"/>
                  </a:lnTo>
                  <a:lnTo>
                    <a:pt x="0" y="6933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>
                <a:extLs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520700" y="254719"/>
              <a:ext cx="767005" cy="403026"/>
            </a:xfrm>
            <a:custGeom>
              <a:avLst/>
              <a:gdLst/>
              <a:ahLst/>
              <a:cxnLst/>
              <a:rect r="r" b="b" t="t" l="l"/>
              <a:pathLst>
                <a:path h="403026" w="767005">
                  <a:moveTo>
                    <a:pt x="0" y="0"/>
                  </a:moveTo>
                  <a:lnTo>
                    <a:pt x="767005" y="0"/>
                  </a:lnTo>
                  <a:lnTo>
                    <a:pt x="767005" y="403026"/>
                  </a:lnTo>
                  <a:lnTo>
                    <a:pt x="0" y="4030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>
                <a:extLst>
                  <a:ext uri="{96DAC541-7B7A-43D3-8B79-37D633B846F1}">
                    <asvg:svgBlip xmlns:asvg="http://schemas.microsoft.com/office/drawing/2016/SVG/main" r:embed="rId2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0" id="40"/>
            <p:cNvSpPr/>
            <p:nvPr/>
          </p:nvSpPr>
          <p:spPr>
            <a:xfrm flipH="false" flipV="false" rot="-1554347">
              <a:off x="543783" y="960713"/>
              <a:ext cx="649662" cy="293972"/>
            </a:xfrm>
            <a:custGeom>
              <a:avLst/>
              <a:gdLst/>
              <a:ahLst/>
              <a:cxnLst/>
              <a:rect r="r" b="b" t="t" l="l"/>
              <a:pathLst>
                <a:path h="293972" w="649662">
                  <a:moveTo>
                    <a:pt x="0" y="0"/>
                  </a:moveTo>
                  <a:lnTo>
                    <a:pt x="649662" y="0"/>
                  </a:lnTo>
                  <a:lnTo>
                    <a:pt x="649662" y="293972"/>
                  </a:lnTo>
                  <a:lnTo>
                    <a:pt x="0" y="2939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/>
              <a:stretch>
                <a:fillRect l="0" t="0" r="0" b="0"/>
              </a:stretch>
            </a:blipFill>
          </p:spPr>
        </p:sp>
        <p:sp>
          <p:nvSpPr>
            <p:cNvPr name="TextBox 41" id="41"/>
            <p:cNvSpPr txBox="true"/>
            <p:nvPr/>
          </p:nvSpPr>
          <p:spPr>
            <a:xfrm rot="0">
              <a:off x="2126743" y="192503"/>
              <a:ext cx="4687069" cy="1947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341"/>
                </a:lnSpc>
              </a:pPr>
              <a:r>
                <a:rPr lang="en-US" sz="8815">
                  <a:solidFill>
                    <a:srgbClr val="231F20"/>
                  </a:solidFill>
                  <a:ea typeface="Jeju Hallasan"/>
                </a:rPr>
                <a:t>최강훈</a:t>
              </a: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9182100" y="3497820"/>
            <a:ext cx="3515301" cy="1503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41"/>
              </a:lnSpc>
            </a:pPr>
            <a:r>
              <a:rPr lang="en-US" sz="8815">
                <a:solidFill>
                  <a:srgbClr val="231F20"/>
                </a:solidFill>
                <a:ea typeface="Jeju Hallasan"/>
              </a:rPr>
              <a:t>홍채림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623757" y="5923656"/>
            <a:ext cx="3515301" cy="1503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41"/>
              </a:lnSpc>
            </a:pPr>
            <a:r>
              <a:rPr lang="en-US" sz="8815">
                <a:solidFill>
                  <a:srgbClr val="231F20"/>
                </a:solidFill>
                <a:ea typeface="Jeju Hallasan"/>
              </a:rPr>
              <a:t>이상원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182100" y="5921606"/>
            <a:ext cx="3515301" cy="1503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41"/>
              </a:lnSpc>
            </a:pPr>
            <a:r>
              <a:rPr lang="en-US" sz="8815">
                <a:solidFill>
                  <a:srgbClr val="231F20"/>
                </a:solidFill>
                <a:ea typeface="Jeju Hallasan"/>
              </a:rPr>
              <a:t>윤혜윤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580377">
            <a:off x="7083040" y="-17692270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0816" y="406566"/>
            <a:ext cx="8876616" cy="4662662"/>
          </a:xfrm>
          <a:custGeom>
            <a:avLst/>
            <a:gdLst/>
            <a:ahLst/>
            <a:cxnLst/>
            <a:rect r="r" b="b" t="t" l="l"/>
            <a:pathLst>
              <a:path h="4662662" w="8876616">
                <a:moveTo>
                  <a:pt x="0" y="0"/>
                </a:moveTo>
                <a:lnTo>
                  <a:pt x="8876616" y="0"/>
                </a:lnTo>
                <a:lnTo>
                  <a:pt x="8876616" y="4662662"/>
                </a:lnTo>
                <a:lnTo>
                  <a:pt x="0" y="4662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0816" y="5382709"/>
            <a:ext cx="8876616" cy="4662662"/>
          </a:xfrm>
          <a:custGeom>
            <a:avLst/>
            <a:gdLst/>
            <a:ahLst/>
            <a:cxnLst/>
            <a:rect r="r" b="b" t="t" l="l"/>
            <a:pathLst>
              <a:path h="4662662" w="8876616">
                <a:moveTo>
                  <a:pt x="0" y="0"/>
                </a:moveTo>
                <a:lnTo>
                  <a:pt x="8876616" y="0"/>
                </a:lnTo>
                <a:lnTo>
                  <a:pt x="8876616" y="4662662"/>
                </a:lnTo>
                <a:lnTo>
                  <a:pt x="0" y="46626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87398" y="5382709"/>
            <a:ext cx="8524436" cy="4662662"/>
          </a:xfrm>
          <a:custGeom>
            <a:avLst/>
            <a:gdLst/>
            <a:ahLst/>
            <a:cxnLst/>
            <a:rect r="r" b="b" t="t" l="l"/>
            <a:pathLst>
              <a:path h="4662662" w="8524436">
                <a:moveTo>
                  <a:pt x="0" y="0"/>
                </a:moveTo>
                <a:lnTo>
                  <a:pt x="8524436" y="0"/>
                </a:lnTo>
                <a:lnTo>
                  <a:pt x="8524436" y="4662662"/>
                </a:lnTo>
                <a:lnTo>
                  <a:pt x="0" y="46626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065" t="0" r="-206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59304" y="2174181"/>
            <a:ext cx="66307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</a:rPr>
              <a:t>VGG 16 &amp; 19 학습 결과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87398" y="3862145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0760" y="2998056"/>
            <a:ext cx="15486479" cy="5767060"/>
          </a:xfrm>
          <a:custGeom>
            <a:avLst/>
            <a:gdLst/>
            <a:ahLst/>
            <a:cxnLst/>
            <a:rect r="r" b="b" t="t" l="l"/>
            <a:pathLst>
              <a:path h="5767060" w="15486479">
                <a:moveTo>
                  <a:pt x="0" y="0"/>
                </a:moveTo>
                <a:lnTo>
                  <a:pt x="15486480" y="0"/>
                </a:lnTo>
                <a:lnTo>
                  <a:pt x="15486480" y="5767061"/>
                </a:lnTo>
                <a:lnTo>
                  <a:pt x="0" y="5767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717736">
            <a:off x="5611998" y="-18877447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3402645" y="3711248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31184" y="8902014"/>
            <a:ext cx="1556816" cy="1384986"/>
            <a:chOff x="0" y="0"/>
            <a:chExt cx="2075755" cy="18466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6998027" cy="1010141"/>
            <a:chOff x="0" y="0"/>
            <a:chExt cx="8617391" cy="12438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17391" cy="1243891"/>
            </a:xfrm>
            <a:custGeom>
              <a:avLst/>
              <a:gdLst/>
              <a:ahLst/>
              <a:cxnLst/>
              <a:rect r="r" b="b" t="t" l="l"/>
              <a:pathLst>
                <a:path h="1243891" w="8617391">
                  <a:moveTo>
                    <a:pt x="8617391" y="0"/>
                  </a:moveTo>
                  <a:lnTo>
                    <a:pt x="7304233" y="1243891"/>
                  </a:lnTo>
                  <a:lnTo>
                    <a:pt x="0" y="1243891"/>
                  </a:lnTo>
                  <a:lnTo>
                    <a:pt x="0" y="0"/>
                  </a:lnTo>
                  <a:lnTo>
                    <a:pt x="8617391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0" y="24271"/>
            <a:ext cx="3928026" cy="893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04"/>
              </a:lnSpc>
            </a:pPr>
            <a:r>
              <a:rPr lang="en-US" sz="5217">
                <a:solidFill>
                  <a:srgbClr val="231F20"/>
                </a:solidFill>
                <a:latin typeface="Canva Sans Bold"/>
              </a:rPr>
              <a:t>GoogleNet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0779" y="3811943"/>
            <a:ext cx="17126441" cy="3485190"/>
          </a:xfrm>
          <a:custGeom>
            <a:avLst/>
            <a:gdLst/>
            <a:ahLst/>
            <a:cxnLst/>
            <a:rect r="r" b="b" t="t" l="l"/>
            <a:pathLst>
              <a:path h="3485190" w="17126441">
                <a:moveTo>
                  <a:pt x="0" y="0"/>
                </a:moveTo>
                <a:lnTo>
                  <a:pt x="17126442" y="0"/>
                </a:lnTo>
                <a:lnTo>
                  <a:pt x="17126442" y="3485190"/>
                </a:lnTo>
                <a:lnTo>
                  <a:pt x="0" y="3485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8213147" y="-14837670"/>
            <a:ext cx="22977965" cy="23578136"/>
          </a:xfrm>
          <a:custGeom>
            <a:avLst/>
            <a:gdLst/>
            <a:ahLst/>
            <a:cxnLst/>
            <a:rect r="r" b="b" t="t" l="l"/>
            <a:pathLst>
              <a:path h="23578136" w="22977965">
                <a:moveTo>
                  <a:pt x="0" y="0"/>
                </a:moveTo>
                <a:lnTo>
                  <a:pt x="22977965" y="0"/>
                </a:lnTo>
                <a:lnTo>
                  <a:pt x="22977965" y="23578136"/>
                </a:lnTo>
                <a:lnTo>
                  <a:pt x="0" y="235781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542800">
            <a:off x="-7006475" y="4228261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31184" y="246439"/>
            <a:ext cx="1556816" cy="1384986"/>
            <a:chOff x="0" y="0"/>
            <a:chExt cx="2075755" cy="18466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7932487" cy="1010141"/>
            <a:chOff x="0" y="0"/>
            <a:chExt cx="8007477" cy="10196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007477" cy="1019691"/>
            </a:xfrm>
            <a:custGeom>
              <a:avLst/>
              <a:gdLst/>
              <a:ahLst/>
              <a:cxnLst/>
              <a:rect r="r" b="b" t="t" l="l"/>
              <a:pathLst>
                <a:path h="1019691" w="8007477">
                  <a:moveTo>
                    <a:pt x="8007477" y="0"/>
                  </a:moveTo>
                  <a:lnTo>
                    <a:pt x="6787261" y="1019691"/>
                  </a:lnTo>
                  <a:lnTo>
                    <a:pt x="0" y="1019691"/>
                  </a:lnTo>
                  <a:lnTo>
                    <a:pt x="0" y="0"/>
                  </a:lnTo>
                  <a:lnTo>
                    <a:pt x="8007477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0" y="21357"/>
            <a:ext cx="6413896" cy="81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80"/>
              </a:lnSpc>
            </a:pPr>
            <a:r>
              <a:rPr lang="en-US" sz="4843">
                <a:solidFill>
                  <a:srgbClr val="231F20"/>
                </a:solidFill>
                <a:latin typeface="Canva Sans Bold"/>
                <a:ea typeface="Canva Sans Bold"/>
              </a:rPr>
              <a:t>GoogleNet 학습 결과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8037" y="384624"/>
            <a:ext cx="8735963" cy="4586380"/>
          </a:xfrm>
          <a:custGeom>
            <a:avLst/>
            <a:gdLst/>
            <a:ahLst/>
            <a:cxnLst/>
            <a:rect r="r" b="b" t="t" l="l"/>
            <a:pathLst>
              <a:path h="4586380" w="8735963">
                <a:moveTo>
                  <a:pt x="0" y="0"/>
                </a:moveTo>
                <a:lnTo>
                  <a:pt x="8735963" y="0"/>
                </a:lnTo>
                <a:lnTo>
                  <a:pt x="8735963" y="4586380"/>
                </a:lnTo>
                <a:lnTo>
                  <a:pt x="0" y="458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8037" y="5354292"/>
            <a:ext cx="8735963" cy="4586380"/>
          </a:xfrm>
          <a:custGeom>
            <a:avLst/>
            <a:gdLst/>
            <a:ahLst/>
            <a:cxnLst/>
            <a:rect r="r" b="b" t="t" l="l"/>
            <a:pathLst>
              <a:path h="4586380" w="8735963">
                <a:moveTo>
                  <a:pt x="0" y="0"/>
                </a:moveTo>
                <a:lnTo>
                  <a:pt x="8735963" y="0"/>
                </a:lnTo>
                <a:lnTo>
                  <a:pt x="8735963" y="4586381"/>
                </a:lnTo>
                <a:lnTo>
                  <a:pt x="0" y="4586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24942" y="5354292"/>
            <a:ext cx="8368927" cy="4586380"/>
          </a:xfrm>
          <a:custGeom>
            <a:avLst/>
            <a:gdLst/>
            <a:ahLst/>
            <a:cxnLst/>
            <a:rect r="r" b="b" t="t" l="l"/>
            <a:pathLst>
              <a:path h="4586380" w="8368927">
                <a:moveTo>
                  <a:pt x="0" y="0"/>
                </a:moveTo>
                <a:lnTo>
                  <a:pt x="8368927" y="0"/>
                </a:lnTo>
                <a:lnTo>
                  <a:pt x="8368927" y="4586381"/>
                </a:lnTo>
                <a:lnTo>
                  <a:pt x="0" y="4586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92" t="0" r="-219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879800" y="2582564"/>
            <a:ext cx="3459212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GoogleNet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ea typeface="Canva Sans Bold"/>
              </a:rPr>
              <a:t>학습 결과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9987773">
            <a:off x="8420091" y="-16529556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424942" y="3758514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3019"/>
            <a:ext cx="7043678" cy="1071719"/>
            <a:chOff x="0" y="0"/>
            <a:chExt cx="9391571" cy="142895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391571" cy="1428959"/>
              <a:chOff x="0" y="0"/>
              <a:chExt cx="8175247" cy="124389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75248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175248">
                    <a:moveTo>
                      <a:pt x="8175248" y="0"/>
                    </a:moveTo>
                    <a:lnTo>
                      <a:pt x="6929465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175248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259322" y="193301"/>
              <a:ext cx="7290725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GoogleNet 혼동 행렬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762364" y="1488989"/>
            <a:ext cx="8763272" cy="7309022"/>
          </a:xfrm>
          <a:custGeom>
            <a:avLst/>
            <a:gdLst/>
            <a:ahLst/>
            <a:cxnLst/>
            <a:rect r="r" b="b" t="t" l="l"/>
            <a:pathLst>
              <a:path h="7309022" w="8763272">
                <a:moveTo>
                  <a:pt x="0" y="0"/>
                </a:moveTo>
                <a:lnTo>
                  <a:pt x="8763272" y="0"/>
                </a:lnTo>
                <a:lnTo>
                  <a:pt x="8763272" y="7309022"/>
                </a:lnTo>
                <a:lnTo>
                  <a:pt x="0" y="73090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580377">
            <a:off x="-7458133" y="-10924245"/>
            <a:ext cx="29605159" cy="30378428"/>
          </a:xfrm>
          <a:custGeom>
            <a:avLst/>
            <a:gdLst/>
            <a:ahLst/>
            <a:cxnLst/>
            <a:rect r="r" b="b" t="t" l="l"/>
            <a:pathLst>
              <a:path h="30378428" w="29605159">
                <a:moveTo>
                  <a:pt x="0" y="0"/>
                </a:moveTo>
                <a:lnTo>
                  <a:pt x="29605159" y="0"/>
                </a:lnTo>
                <a:lnTo>
                  <a:pt x="29605159" y="30378428"/>
                </a:lnTo>
                <a:lnTo>
                  <a:pt x="0" y="30378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8559"/>
            <a:ext cx="6502727" cy="1010141"/>
            <a:chOff x="0" y="0"/>
            <a:chExt cx="8007477" cy="12438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7477" cy="1243891"/>
            </a:xfrm>
            <a:custGeom>
              <a:avLst/>
              <a:gdLst/>
              <a:ahLst/>
              <a:cxnLst/>
              <a:rect r="r" b="b" t="t" l="l"/>
              <a:pathLst>
                <a:path h="1243891" w="8007477">
                  <a:moveTo>
                    <a:pt x="8007477" y="0"/>
                  </a:moveTo>
                  <a:lnTo>
                    <a:pt x="6787261" y="1243891"/>
                  </a:lnTo>
                  <a:lnTo>
                    <a:pt x="0" y="1243891"/>
                  </a:lnTo>
                  <a:lnTo>
                    <a:pt x="0" y="0"/>
                  </a:lnTo>
                  <a:lnTo>
                    <a:pt x="8007477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0" y="-95250"/>
            <a:ext cx="10312682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231F20"/>
                </a:solidFill>
                <a:latin typeface="Canva Sans Bold"/>
              </a:rPr>
              <a:t>DenseNet</a:t>
            </a:r>
          </a:p>
        </p:txBody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870478" y="2054721"/>
            <a:ext cx="8547044" cy="7407438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294513" y="5065947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419553">
            <a:off x="343381" y="4350086"/>
            <a:ext cx="27870118" cy="28598069"/>
          </a:xfrm>
          <a:custGeom>
            <a:avLst/>
            <a:gdLst/>
            <a:ahLst/>
            <a:cxnLst/>
            <a:rect r="r" b="b" t="t" l="l"/>
            <a:pathLst>
              <a:path h="28598069" w="27870118">
                <a:moveTo>
                  <a:pt x="0" y="0"/>
                </a:moveTo>
                <a:lnTo>
                  <a:pt x="27870119" y="0"/>
                </a:lnTo>
                <a:lnTo>
                  <a:pt x="27870119" y="28598069"/>
                </a:lnTo>
                <a:lnTo>
                  <a:pt x="0" y="285980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8885" y="3715998"/>
            <a:ext cx="16973839" cy="3671457"/>
          </a:xfrm>
          <a:custGeom>
            <a:avLst/>
            <a:gdLst/>
            <a:ahLst/>
            <a:cxnLst/>
            <a:rect r="r" b="b" t="t" l="l"/>
            <a:pathLst>
              <a:path h="3671457" w="16973839">
                <a:moveTo>
                  <a:pt x="0" y="0"/>
                </a:moveTo>
                <a:lnTo>
                  <a:pt x="16973839" y="0"/>
                </a:lnTo>
                <a:lnTo>
                  <a:pt x="16973839" y="3671458"/>
                </a:lnTo>
                <a:lnTo>
                  <a:pt x="0" y="36714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18559"/>
            <a:ext cx="7702877" cy="1010141"/>
            <a:chOff x="0" y="0"/>
            <a:chExt cx="9485345" cy="12438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485345" cy="1243891"/>
            </a:xfrm>
            <a:custGeom>
              <a:avLst/>
              <a:gdLst/>
              <a:ahLst/>
              <a:cxnLst/>
              <a:rect r="r" b="b" t="t" l="l"/>
              <a:pathLst>
                <a:path h="1243891" w="9485345">
                  <a:moveTo>
                    <a:pt x="9485345" y="0"/>
                  </a:moveTo>
                  <a:lnTo>
                    <a:pt x="8039925" y="1243891"/>
                  </a:lnTo>
                  <a:lnTo>
                    <a:pt x="0" y="1243891"/>
                  </a:lnTo>
                  <a:lnTo>
                    <a:pt x="0" y="0"/>
                  </a:lnTo>
                  <a:lnTo>
                    <a:pt x="9485345" y="0"/>
                  </a:lnTo>
                  <a:close/>
                </a:path>
              </a:pathLst>
            </a:custGeom>
            <a:solidFill>
              <a:srgbClr val="A6A6A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0" y="12454"/>
            <a:ext cx="10312682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231F20"/>
                </a:solidFill>
                <a:latin typeface="Canva Sans Bold"/>
                <a:ea typeface="Canva Sans Bold"/>
              </a:rPr>
              <a:t>DenseNet 학습 결과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10580377">
            <a:off x="7760429" y="-16775060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8902014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580377">
            <a:off x="7521190" y="-1729191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1949" y="354398"/>
            <a:ext cx="8310917" cy="4261406"/>
          </a:xfrm>
          <a:custGeom>
            <a:avLst/>
            <a:gdLst/>
            <a:ahLst/>
            <a:cxnLst/>
            <a:rect r="r" b="b" t="t" l="l"/>
            <a:pathLst>
              <a:path h="4261406" w="8310917">
                <a:moveTo>
                  <a:pt x="0" y="0"/>
                </a:moveTo>
                <a:lnTo>
                  <a:pt x="8310917" y="0"/>
                </a:lnTo>
                <a:lnTo>
                  <a:pt x="8310917" y="4261405"/>
                </a:lnTo>
                <a:lnTo>
                  <a:pt x="0" y="4261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21" r="0" b="-122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3750" y="5143500"/>
            <a:ext cx="8509116" cy="4469624"/>
          </a:xfrm>
          <a:custGeom>
            <a:avLst/>
            <a:gdLst/>
            <a:ahLst/>
            <a:cxnLst/>
            <a:rect r="r" b="b" t="t" l="l"/>
            <a:pathLst>
              <a:path h="4469624" w="8509116">
                <a:moveTo>
                  <a:pt x="0" y="0"/>
                </a:moveTo>
                <a:lnTo>
                  <a:pt x="8509116" y="0"/>
                </a:lnTo>
                <a:lnTo>
                  <a:pt x="8509116" y="4469624"/>
                </a:lnTo>
                <a:lnTo>
                  <a:pt x="0" y="44696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368416" y="5143500"/>
            <a:ext cx="8726143" cy="4469624"/>
          </a:xfrm>
          <a:custGeom>
            <a:avLst/>
            <a:gdLst/>
            <a:ahLst/>
            <a:cxnLst/>
            <a:rect r="r" b="b" t="t" l="l"/>
            <a:pathLst>
              <a:path h="4469624" w="8726143">
                <a:moveTo>
                  <a:pt x="0" y="0"/>
                </a:moveTo>
                <a:lnTo>
                  <a:pt x="8726143" y="0"/>
                </a:lnTo>
                <a:lnTo>
                  <a:pt x="8726143" y="4469624"/>
                </a:lnTo>
                <a:lnTo>
                  <a:pt x="0" y="44696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255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561042" y="2199761"/>
            <a:ext cx="6549134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231F20"/>
                </a:solidFill>
                <a:latin typeface="Canva Sans Bold"/>
                <a:ea typeface="Canva Sans Bold"/>
              </a:rPr>
              <a:t>DenseNet 학습 결과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368416" y="3758514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3019"/>
            <a:ext cx="6899130" cy="1071719"/>
            <a:chOff x="0" y="0"/>
            <a:chExt cx="9198840" cy="142895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198840" cy="1428959"/>
              <a:chOff x="0" y="0"/>
              <a:chExt cx="8007477" cy="124389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007477" cy="1243891"/>
              </a:xfrm>
              <a:custGeom>
                <a:avLst/>
                <a:gdLst/>
                <a:ahLst/>
                <a:cxnLst/>
                <a:rect r="r" b="b" t="t" l="l"/>
                <a:pathLst>
                  <a:path h="1243891" w="8007477">
                    <a:moveTo>
                      <a:pt x="8007477" y="0"/>
                    </a:moveTo>
                    <a:lnTo>
                      <a:pt x="6787261" y="1243891"/>
                    </a:lnTo>
                    <a:lnTo>
                      <a:pt x="0" y="1243891"/>
                    </a:lnTo>
                    <a:lnTo>
                      <a:pt x="0" y="0"/>
                    </a:lnTo>
                    <a:lnTo>
                      <a:pt x="8007477" y="0"/>
                    </a:lnTo>
                    <a:close/>
                  </a:path>
                </a:pathLst>
              </a:custGeom>
              <a:solidFill>
                <a:srgbClr val="A6A6A6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254000" y="193301"/>
              <a:ext cx="7141107" cy="983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6"/>
                </a:lnSpc>
              </a:pPr>
              <a:r>
                <a:rPr lang="en-US" sz="4497">
                  <a:solidFill>
                    <a:srgbClr val="231F20"/>
                  </a:solidFill>
                  <a:latin typeface="Canva Sans Bold"/>
                  <a:ea typeface="Canva Sans Bold"/>
                </a:rPr>
                <a:t>DenseNet 혼동 행렬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761892" y="1488596"/>
            <a:ext cx="8764215" cy="7309809"/>
          </a:xfrm>
          <a:custGeom>
            <a:avLst/>
            <a:gdLst/>
            <a:ahLst/>
            <a:cxnLst/>
            <a:rect r="r" b="b" t="t" l="l"/>
            <a:pathLst>
              <a:path h="7309809" w="8764215">
                <a:moveTo>
                  <a:pt x="0" y="0"/>
                </a:moveTo>
                <a:lnTo>
                  <a:pt x="8764216" y="0"/>
                </a:lnTo>
                <a:lnTo>
                  <a:pt x="8764216" y="7309808"/>
                </a:lnTo>
                <a:lnTo>
                  <a:pt x="0" y="7309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1144" y="1266244"/>
            <a:ext cx="4559846" cy="1563131"/>
          </a:xfrm>
          <a:custGeom>
            <a:avLst/>
            <a:gdLst/>
            <a:ahLst/>
            <a:cxnLst/>
            <a:rect r="r" b="b" t="t" l="l"/>
            <a:pathLst>
              <a:path h="1563131" w="4559846">
                <a:moveTo>
                  <a:pt x="0" y="0"/>
                </a:moveTo>
                <a:lnTo>
                  <a:pt x="4559846" y="0"/>
                </a:lnTo>
                <a:lnTo>
                  <a:pt x="4559846" y="1563131"/>
                </a:lnTo>
                <a:lnTo>
                  <a:pt x="0" y="156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835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044257">
            <a:off x="14591075" y="-5336030"/>
            <a:ext cx="8963228" cy="9197342"/>
          </a:xfrm>
          <a:custGeom>
            <a:avLst/>
            <a:gdLst/>
            <a:ahLst/>
            <a:cxnLst/>
            <a:rect r="r" b="b" t="t" l="l"/>
            <a:pathLst>
              <a:path h="9197342" w="8963228">
                <a:moveTo>
                  <a:pt x="0" y="0"/>
                </a:moveTo>
                <a:lnTo>
                  <a:pt x="8963228" y="0"/>
                </a:lnTo>
                <a:lnTo>
                  <a:pt x="8963228" y="9197342"/>
                </a:lnTo>
                <a:lnTo>
                  <a:pt x="0" y="91973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041024">
            <a:off x="-5498830" y="6339282"/>
            <a:ext cx="8963228" cy="9197342"/>
          </a:xfrm>
          <a:custGeom>
            <a:avLst/>
            <a:gdLst/>
            <a:ahLst/>
            <a:cxnLst/>
            <a:rect r="r" b="b" t="t" l="l"/>
            <a:pathLst>
              <a:path h="9197342" w="8963228">
                <a:moveTo>
                  <a:pt x="0" y="0"/>
                </a:moveTo>
                <a:lnTo>
                  <a:pt x="8963228" y="0"/>
                </a:lnTo>
                <a:lnTo>
                  <a:pt x="8963228" y="9197342"/>
                </a:lnTo>
                <a:lnTo>
                  <a:pt x="0" y="91973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731184" y="8721460"/>
            <a:ext cx="1556816" cy="1384986"/>
            <a:chOff x="0" y="0"/>
            <a:chExt cx="2075755" cy="18466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74793" y="86211"/>
            <a:ext cx="7613633" cy="3048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2237"/>
              </a:lnSpc>
              <a:spcBef>
                <a:spcPct val="0"/>
              </a:spcBef>
            </a:pPr>
            <a:r>
              <a:rPr lang="en-US" sz="8868" spc="869">
                <a:solidFill>
                  <a:srgbClr val="231F20"/>
                </a:solidFill>
                <a:latin typeface="Oswald Bold"/>
              </a:rPr>
              <a:t>BUSINESS MODEL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451393" y="2744325"/>
            <a:ext cx="6669628" cy="666962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78D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280"/>
                </a:lnSpc>
              </a:pPr>
              <a:r>
                <a:rPr lang="en-US" sz="6000" spc="588">
                  <a:solidFill>
                    <a:srgbClr val="000000"/>
                  </a:solidFill>
                  <a:latin typeface="Montserrat Classic Bold"/>
                  <a:ea typeface="Montserrat Classic Bold"/>
                </a:rPr>
                <a:t>스쿠버 다이빙, </a:t>
              </a:r>
            </a:p>
            <a:p>
              <a:pPr algn="ctr">
                <a:lnSpc>
                  <a:spcPts val="8280"/>
                </a:lnSpc>
              </a:pPr>
              <a:r>
                <a:rPr lang="en-US" sz="6000" spc="588">
                  <a:solidFill>
                    <a:srgbClr val="000000"/>
                  </a:solidFill>
                  <a:latin typeface="Montserrat Classic Bold"/>
                  <a:ea typeface="Montserrat Classic Bold"/>
                </a:rPr>
                <a:t>해양 구조대,</a:t>
              </a:r>
            </a:p>
            <a:p>
              <a:pPr algn="ctr">
                <a:lnSpc>
                  <a:spcPts val="8280"/>
                </a:lnSpc>
              </a:pPr>
              <a:r>
                <a:rPr lang="en-US" sz="6000" spc="588">
                  <a:solidFill>
                    <a:srgbClr val="000000"/>
                  </a:solidFill>
                  <a:ea typeface="Montserrat Classic Bold"/>
                </a:rPr>
                <a:t>민간 어부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66978" y="2744325"/>
            <a:ext cx="6669628" cy="666962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280"/>
                </a:lnSpc>
              </a:pPr>
              <a:r>
                <a:rPr lang="en-US" sz="6000" spc="588">
                  <a:solidFill>
                    <a:srgbClr val="000000"/>
                  </a:solidFill>
                  <a:latin typeface="Montserrat Classic Bold"/>
                  <a:ea typeface="Montserrat Classic Bold"/>
                </a:rPr>
                <a:t>연구기관, </a:t>
              </a:r>
            </a:p>
            <a:p>
              <a:pPr algn="ctr">
                <a:lnSpc>
                  <a:spcPts val="8280"/>
                </a:lnSpc>
              </a:pPr>
              <a:r>
                <a:rPr lang="en-US" sz="6000" spc="588">
                  <a:solidFill>
                    <a:srgbClr val="000000"/>
                  </a:solidFill>
                  <a:ea typeface="Montserrat Classic Bold"/>
                </a:rPr>
                <a:t>해파리 의약품 제조업체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7863">
            <a:off x="-571305" y="6150994"/>
            <a:ext cx="21273218" cy="9128145"/>
          </a:xfrm>
          <a:custGeom>
            <a:avLst/>
            <a:gdLst/>
            <a:ahLst/>
            <a:cxnLst/>
            <a:rect r="r" b="b" t="t" l="l"/>
            <a:pathLst>
              <a:path h="9128145" w="21273218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85510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900353" y="4678112"/>
            <a:ext cx="4113179" cy="4087473"/>
            <a:chOff x="0" y="0"/>
            <a:chExt cx="1279723" cy="1271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79723" cy="1271725"/>
            </a:xfrm>
            <a:custGeom>
              <a:avLst/>
              <a:gdLst/>
              <a:ahLst/>
              <a:cxnLst/>
              <a:rect r="r" b="b" t="t" l="l"/>
              <a:pathLst>
                <a:path h="1271725" w="1279723">
                  <a:moveTo>
                    <a:pt x="0" y="0"/>
                  </a:moveTo>
                  <a:lnTo>
                    <a:pt x="1279723" y="0"/>
                  </a:lnTo>
                  <a:lnTo>
                    <a:pt x="1279723" y="1271725"/>
                  </a:lnTo>
                  <a:lnTo>
                    <a:pt x="0" y="1271725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279723" cy="1328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080191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1" y="0"/>
                </a:lnTo>
                <a:lnTo>
                  <a:pt x="4128021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095033" y="4678112"/>
            <a:ext cx="4113179" cy="4087473"/>
            <a:chOff x="0" y="0"/>
            <a:chExt cx="1279723" cy="12717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9723" cy="1271725"/>
            </a:xfrm>
            <a:custGeom>
              <a:avLst/>
              <a:gdLst/>
              <a:ahLst/>
              <a:cxnLst/>
              <a:rect r="r" b="b" t="t" l="l"/>
              <a:pathLst>
                <a:path h="1271725" w="1279723">
                  <a:moveTo>
                    <a:pt x="0" y="0"/>
                  </a:moveTo>
                  <a:lnTo>
                    <a:pt x="1279723" y="0"/>
                  </a:lnTo>
                  <a:lnTo>
                    <a:pt x="1279723" y="1271725"/>
                  </a:lnTo>
                  <a:lnTo>
                    <a:pt x="0" y="1271725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279723" cy="1328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274468" y="8765585"/>
            <a:ext cx="4128022" cy="437161"/>
          </a:xfrm>
          <a:custGeom>
            <a:avLst/>
            <a:gdLst/>
            <a:ahLst/>
            <a:cxnLst/>
            <a:rect r="r" b="b" t="t" l="l"/>
            <a:pathLst>
              <a:path h="437161" w="4128022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2289311" y="4678112"/>
            <a:ext cx="4113179" cy="4087473"/>
            <a:chOff x="0" y="0"/>
            <a:chExt cx="1279723" cy="127172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79723" cy="1271725"/>
            </a:xfrm>
            <a:custGeom>
              <a:avLst/>
              <a:gdLst/>
              <a:ahLst/>
              <a:cxnLst/>
              <a:rect r="r" b="b" t="t" l="l"/>
              <a:pathLst>
                <a:path h="1271725" w="1279723">
                  <a:moveTo>
                    <a:pt x="0" y="0"/>
                  </a:moveTo>
                  <a:lnTo>
                    <a:pt x="1279723" y="0"/>
                  </a:lnTo>
                  <a:lnTo>
                    <a:pt x="1279723" y="1271725"/>
                  </a:lnTo>
                  <a:lnTo>
                    <a:pt x="0" y="1271725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279723" cy="1328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321316" y="3653528"/>
            <a:ext cx="2049168" cy="204916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119617" y="3653528"/>
            <a:ext cx="2049168" cy="2049168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933709" y="3653528"/>
            <a:ext cx="2049168" cy="2049168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3732628" y="4016965"/>
            <a:ext cx="1211702" cy="1322294"/>
          </a:xfrm>
          <a:custGeom>
            <a:avLst/>
            <a:gdLst/>
            <a:ahLst/>
            <a:cxnLst/>
            <a:rect r="r" b="b" t="t" l="l"/>
            <a:pathLst>
              <a:path h="1322294" w="1211702">
                <a:moveTo>
                  <a:pt x="0" y="0"/>
                </a:moveTo>
                <a:lnTo>
                  <a:pt x="1211702" y="0"/>
                </a:lnTo>
                <a:lnTo>
                  <a:pt x="1211702" y="1322294"/>
                </a:lnTo>
                <a:lnTo>
                  <a:pt x="0" y="13222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8563658" y="4016965"/>
            <a:ext cx="1160684" cy="1393835"/>
          </a:xfrm>
          <a:custGeom>
            <a:avLst/>
            <a:gdLst/>
            <a:ahLst/>
            <a:cxnLst/>
            <a:rect r="r" b="b" t="t" l="l"/>
            <a:pathLst>
              <a:path h="1393835" w="1160684">
                <a:moveTo>
                  <a:pt x="0" y="0"/>
                </a:moveTo>
                <a:lnTo>
                  <a:pt x="1160684" y="0"/>
                </a:lnTo>
                <a:lnTo>
                  <a:pt x="1160684" y="1393835"/>
                </a:lnTo>
                <a:lnTo>
                  <a:pt x="0" y="13938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3272985" y="3986188"/>
            <a:ext cx="1353071" cy="1353071"/>
          </a:xfrm>
          <a:custGeom>
            <a:avLst/>
            <a:gdLst/>
            <a:ahLst/>
            <a:cxnLst/>
            <a:rect r="r" b="b" t="t" l="l"/>
            <a:pathLst>
              <a:path h="1353071" w="1353071">
                <a:moveTo>
                  <a:pt x="0" y="0"/>
                </a:moveTo>
                <a:lnTo>
                  <a:pt x="1353071" y="0"/>
                </a:lnTo>
                <a:lnTo>
                  <a:pt x="1353071" y="1353071"/>
                </a:lnTo>
                <a:lnTo>
                  <a:pt x="0" y="135307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2343797" y="1155414"/>
            <a:ext cx="13617940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STRATEGIES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453398" y="5718492"/>
            <a:ext cx="3770162" cy="153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ea typeface="DM Sans Bold"/>
              </a:rPr>
              <a:t>적합한 로스와 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ea typeface="DM Sans Bold"/>
              </a:rPr>
              <a:t>메트릭을 사용하여 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latin typeface="DM Sans Bold"/>
                <a:ea typeface="DM Sans Bold"/>
              </a:rPr>
              <a:t>훈련을 진행한다.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858454" y="7781814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  <a:ea typeface="Oswald"/>
              </a:rPr>
              <a:t>STRATEGY N°1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665320" y="7781814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  <a:ea typeface="Oswald"/>
              </a:rPr>
              <a:t>STRATEGY N°2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475037" y="7781814"/>
            <a:ext cx="2974893" cy="52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  <a:ea typeface="Oswald"/>
              </a:rPr>
              <a:t>STRATEGY N°3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258919" y="5655071"/>
            <a:ext cx="3770162" cy="153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ea typeface="DM Sans Bold"/>
              </a:rPr>
              <a:t>두 가지 이상의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ea typeface="DM Sans Bold"/>
              </a:rPr>
              <a:t>비교 모델을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latin typeface="DM Sans Bold"/>
                <a:ea typeface="DM Sans Bold"/>
              </a:rPr>
              <a:t>사용한다.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077403" y="5718492"/>
            <a:ext cx="3770162" cy="153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latin typeface="DM Sans Bold"/>
                <a:ea typeface="DM Sans Bold"/>
              </a:rPr>
              <a:t>훈련 결과,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ea typeface="DM Sans Bold"/>
              </a:rPr>
              <a:t>모델의 상용화를</a:t>
            </a:r>
          </a:p>
          <a:p>
            <a:pPr algn="ctr">
              <a:lnSpc>
                <a:spcPts val="4098"/>
              </a:lnSpc>
            </a:pPr>
            <a:r>
              <a:rPr lang="en-US" sz="2970" spc="291">
                <a:solidFill>
                  <a:srgbClr val="FFFBFB"/>
                </a:solidFill>
                <a:latin typeface="DM Sans Bold"/>
                <a:ea typeface="DM Sans Bold"/>
              </a:rPr>
              <a:t>분석해본다.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6731184" y="114300"/>
            <a:ext cx="1556816" cy="1384986"/>
            <a:chOff x="0" y="0"/>
            <a:chExt cx="2075755" cy="184664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7" id="37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4793" y="150669"/>
            <a:ext cx="8097687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REFERENCE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74793" y="1892899"/>
            <a:ext cx="8097687" cy="117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59"/>
              </a:lnSpc>
              <a:spcBef>
                <a:spcPct val="0"/>
              </a:spcBef>
            </a:pPr>
            <a:r>
              <a:rPr lang="en-US" sz="6999" spc="685">
                <a:solidFill>
                  <a:srgbClr val="231F20"/>
                </a:solidFill>
                <a:ea typeface="Oswald Bold"/>
              </a:rPr>
              <a:t>데이터 수집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4793" y="3256879"/>
            <a:ext cx="8097687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 u="sng">
                <a:solidFill>
                  <a:srgbClr val="231F20"/>
                </a:solidFill>
                <a:latin typeface="Oswald Bold"/>
                <a:hlinkClick r:id="rId2" tooltip="https://commons.wikimedia.org/w/index.php?search=jellyfish&amp;title=Special:MediaSearch&amp;go=Go&amp;type=image"/>
              </a:rPr>
              <a:t>WIKIMEDIA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4793" y="4127464"/>
            <a:ext cx="8097687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 u="sng">
                <a:solidFill>
                  <a:srgbClr val="231F20"/>
                </a:solidFill>
                <a:latin typeface="Oswald Bold"/>
                <a:hlinkClick r:id="rId3" tooltip="https://stock.adobe.com/kr/search?k=jellyfish&amp;search_type=usertyped"/>
              </a:rPr>
              <a:t>ADOVE STOCK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793" y="5172432"/>
            <a:ext cx="8097687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 u="sng">
                <a:solidFill>
                  <a:srgbClr val="231F20"/>
                </a:solidFill>
                <a:latin typeface="Oswald Bold"/>
                <a:hlinkClick r:id="rId4" tooltip="https://www.google.com"/>
              </a:rPr>
              <a:t>GOOGLE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4793" y="7711797"/>
            <a:ext cx="17080111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 strike="noStrike" u="sng">
                <a:solidFill>
                  <a:srgbClr val="231F20"/>
                </a:solidFill>
                <a:latin typeface="Oswald Bold"/>
                <a:ea typeface="Oswald Bold"/>
                <a:hlinkClick r:id="rId5" tooltip="https://www.youtube.com/watch?v=2cwbwzy85EU"/>
              </a:rPr>
              <a:t>"해파리와의 전쟁" 우리나라 동해와 서해에 급증하고 있는 독성 해파리 떼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4793" y="8649057"/>
            <a:ext cx="9431238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 strike="noStrike" u="sng">
                <a:solidFill>
                  <a:srgbClr val="231F20"/>
                </a:solidFill>
                <a:latin typeface="Oswald Bold"/>
                <a:ea typeface="Oswald Bold"/>
                <a:hlinkClick r:id="rId6" tooltip="https://www.youtube.com/watch?v=chq5jrHJkn4"/>
              </a:rPr>
              <a:t>꿈의 '치매 치료제'…해파리가 열쇠될까?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4793" y="6176367"/>
            <a:ext cx="8097687" cy="117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59"/>
              </a:lnSpc>
              <a:spcBef>
                <a:spcPct val="0"/>
              </a:spcBef>
            </a:pPr>
            <a:r>
              <a:rPr lang="en-US" sz="6999" spc="685" strike="noStrike" u="none">
                <a:solidFill>
                  <a:srgbClr val="231F20"/>
                </a:solidFill>
                <a:ea typeface="Oswald Bold"/>
              </a:rPr>
              <a:t>비즈니스 모델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94999" y="1037300"/>
            <a:ext cx="8097687" cy="3241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THANK'S FOR WATCHING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4999" y="4733925"/>
            <a:ext cx="6114852" cy="406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120"/>
              </a:lnSpc>
              <a:spcBef>
                <a:spcPct val="0"/>
              </a:spcBef>
            </a:pPr>
            <a:r>
              <a:rPr lang="en-US" sz="24000" spc="2352">
                <a:solidFill>
                  <a:srgbClr val="231F20"/>
                </a:solidFill>
                <a:latin typeface="Oswald Bold"/>
              </a:rPr>
              <a:t>Q&amp;A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865940" y="6969443"/>
            <a:ext cx="1556816" cy="1384986"/>
            <a:chOff x="0" y="0"/>
            <a:chExt cx="2075755" cy="18466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70706" y="-3368517"/>
            <a:ext cx="4959890" cy="49598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1278539"/>
            <a:ext cx="13188954" cy="131889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21616" y="3821345"/>
            <a:ext cx="7388634" cy="2111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83"/>
              </a:lnSpc>
            </a:pPr>
            <a:r>
              <a:rPr lang="en-US" sz="6147" spc="602">
                <a:solidFill>
                  <a:srgbClr val="FFFFFF"/>
                </a:solidFill>
                <a:latin typeface="Oswald Bold"/>
              </a:rPr>
              <a:t>DATA PREPROCESSING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7710100" y="-489675"/>
            <a:ext cx="13217724" cy="13166093"/>
            <a:chOff x="0" y="0"/>
            <a:chExt cx="6502400" cy="6477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-17806" t="0" r="-31643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-6908804">
            <a:off x="-9588538" y="3620292"/>
            <a:ext cx="18595554" cy="19081258"/>
          </a:xfrm>
          <a:custGeom>
            <a:avLst/>
            <a:gdLst/>
            <a:ahLst/>
            <a:cxnLst/>
            <a:rect r="r" b="b" t="t" l="l"/>
            <a:pathLst>
              <a:path h="19081258" w="18595554">
                <a:moveTo>
                  <a:pt x="0" y="0"/>
                </a:moveTo>
                <a:lnTo>
                  <a:pt x="18595554" y="0"/>
                </a:lnTo>
                <a:lnTo>
                  <a:pt x="18595554" y="19081259"/>
                </a:lnTo>
                <a:lnTo>
                  <a:pt x="0" y="190812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-76200" y="47625"/>
            <a:ext cx="1298739" cy="1155393"/>
            <a:chOff x="0" y="0"/>
            <a:chExt cx="1731652" cy="15405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84051" y="0"/>
              <a:ext cx="1204728" cy="1204728"/>
            </a:xfrm>
            <a:custGeom>
              <a:avLst/>
              <a:gdLst/>
              <a:ahLst/>
              <a:cxnLst/>
              <a:rect r="r" b="b" t="t" l="l"/>
              <a:pathLst>
                <a:path h="1204728" w="1204728">
                  <a:moveTo>
                    <a:pt x="0" y="0"/>
                  </a:moveTo>
                  <a:lnTo>
                    <a:pt x="1204727" y="0"/>
                  </a:lnTo>
                  <a:lnTo>
                    <a:pt x="1204727" y="1204728"/>
                  </a:lnTo>
                  <a:lnTo>
                    <a:pt x="0" y="12047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1284226"/>
              <a:ext cx="1731652" cy="2562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667"/>
                </a:lnSpc>
                <a:spcBef>
                  <a:spcPct val="0"/>
                </a:spcBef>
              </a:pPr>
              <a:r>
                <a:rPr lang="en-US" sz="1208" spc="118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210637" y="2356406"/>
            <a:ext cx="2163746" cy="2155294"/>
            <a:chOff x="0" y="0"/>
            <a:chExt cx="6502400" cy="647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t="0" r="223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518691" y="2434002"/>
            <a:ext cx="4489134" cy="2077289"/>
            <a:chOff x="0" y="0"/>
            <a:chExt cx="175650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6505" cy="812800"/>
            </a:xfrm>
            <a:custGeom>
              <a:avLst/>
              <a:gdLst/>
              <a:ahLst/>
              <a:cxnLst/>
              <a:rect r="r" b="b" t="t" l="l"/>
              <a:pathLst>
                <a:path h="812800" w="1756505">
                  <a:moveTo>
                    <a:pt x="1756505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56505" y="624840"/>
                  </a:lnTo>
                  <a:lnTo>
                    <a:pt x="1756505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1756505" cy="631825"/>
            </a:xfrm>
            <a:prstGeom prst="rect">
              <a:avLst/>
            </a:prstGeom>
          </p:spPr>
          <p:txBody>
            <a:bodyPr anchor="ctr" rtlCol="false" tIns="44445" lIns="44445" bIns="44445" rIns="44445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692117" y="2545581"/>
            <a:ext cx="4172839" cy="1181376"/>
            <a:chOff x="0" y="0"/>
            <a:chExt cx="5563786" cy="15751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280966" y="0"/>
              <a:ext cx="1282819" cy="498221"/>
            </a:xfrm>
            <a:custGeom>
              <a:avLst/>
              <a:gdLst/>
              <a:ahLst/>
              <a:cxnLst/>
              <a:rect r="r" b="b" t="t" l="l"/>
              <a:pathLst>
                <a:path h="498221" w="1282819">
                  <a:moveTo>
                    <a:pt x="0" y="0"/>
                  </a:moveTo>
                  <a:lnTo>
                    <a:pt x="1282820" y="0"/>
                  </a:lnTo>
                  <a:lnTo>
                    <a:pt x="1282820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32676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594841"/>
              <a:ext cx="5563786" cy="980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영국 해역에서 발견되는 가장 큰 해파리로 지름이 90cm까지 자랄 수 있습니다. 순간이동을 하므로</a:t>
              </a:r>
            </a:p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저격총을 이용해 포획해야 합니다.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2929314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Barrel jellyfish 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103044" y="4884435"/>
            <a:ext cx="761912" cy="373666"/>
          </a:xfrm>
          <a:custGeom>
            <a:avLst/>
            <a:gdLst/>
            <a:ahLst/>
            <a:cxnLst/>
            <a:rect r="r" b="b" t="t" l="l"/>
            <a:pathLst>
              <a:path h="373666" w="761912">
                <a:moveTo>
                  <a:pt x="0" y="0"/>
                </a:moveTo>
                <a:lnTo>
                  <a:pt x="761912" y="0"/>
                </a:lnTo>
                <a:lnTo>
                  <a:pt x="761912" y="373666"/>
                </a:lnTo>
                <a:lnTo>
                  <a:pt x="0" y="373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67538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3518691" y="4760446"/>
            <a:ext cx="4489134" cy="1827284"/>
            <a:chOff x="0" y="0"/>
            <a:chExt cx="5985512" cy="243637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985512" cy="2436379"/>
              <a:chOff x="0" y="0"/>
              <a:chExt cx="1756505" cy="714978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756505" cy="714978"/>
              </a:xfrm>
              <a:custGeom>
                <a:avLst/>
                <a:gdLst/>
                <a:ahLst/>
                <a:cxnLst/>
                <a:rect r="r" b="b" t="t" l="l"/>
                <a:pathLst>
                  <a:path h="714978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527018"/>
                    </a:lnTo>
                    <a:lnTo>
                      <a:pt x="157480" y="527018"/>
                    </a:lnTo>
                    <a:lnTo>
                      <a:pt x="157480" y="714978"/>
                    </a:lnTo>
                    <a:lnTo>
                      <a:pt x="463550" y="527018"/>
                    </a:lnTo>
                    <a:lnTo>
                      <a:pt x="1756505" y="527018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9525"/>
                <a:ext cx="1756505" cy="534003"/>
              </a:xfrm>
              <a:prstGeom prst="rect">
                <a:avLst/>
              </a:prstGeom>
            </p:spPr>
            <p:txBody>
              <a:bodyPr anchor="ctr" rtlCol="false" tIns="44445" lIns="44445" bIns="44445" rIns="44445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231234" y="743612"/>
              <a:ext cx="5563786" cy="6469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긴 촉수를 가졌으며 혹 같은 구조물을 가진 작은 해파리입니다. 야광 능력과 함께 아주 강한 독을 지녔습니다.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231234" y="101146"/>
              <a:ext cx="2929314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Mauve stinger</a:t>
              </a:r>
            </a:p>
          </p:txBody>
        </p:sp>
        <p:sp>
          <p:nvSpPr>
            <p:cNvPr name="Freeform 19" id="19"/>
            <p:cNvSpPr/>
            <p:nvPr/>
          </p:nvSpPr>
          <p:spPr>
            <a:xfrm flipH="false" flipV="false" rot="0">
              <a:off x="4744008" y="105668"/>
              <a:ext cx="1051012" cy="498221"/>
            </a:xfrm>
            <a:custGeom>
              <a:avLst/>
              <a:gdLst/>
              <a:ahLst/>
              <a:cxnLst/>
              <a:rect r="r" b="b" t="t" l="l"/>
              <a:pathLst>
                <a:path h="498221" w="1051012">
                  <a:moveTo>
                    <a:pt x="0" y="0"/>
                  </a:moveTo>
                  <a:lnTo>
                    <a:pt x="1051012" y="0"/>
                  </a:lnTo>
                  <a:lnTo>
                    <a:pt x="1051012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61938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959072" y="5258101"/>
            <a:ext cx="4489134" cy="1827284"/>
            <a:chOff x="0" y="0"/>
            <a:chExt cx="5985512" cy="2436379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985512" cy="2436379"/>
              <a:chOff x="0" y="0"/>
              <a:chExt cx="1756505" cy="71497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756505" cy="714978"/>
              </a:xfrm>
              <a:custGeom>
                <a:avLst/>
                <a:gdLst/>
                <a:ahLst/>
                <a:cxnLst/>
                <a:rect r="r" b="b" t="t" l="l"/>
                <a:pathLst>
                  <a:path h="714978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527018"/>
                    </a:lnTo>
                    <a:lnTo>
                      <a:pt x="157480" y="527018"/>
                    </a:lnTo>
                    <a:lnTo>
                      <a:pt x="157480" y="714978"/>
                    </a:lnTo>
                    <a:lnTo>
                      <a:pt x="463550" y="527018"/>
                    </a:lnTo>
                    <a:lnTo>
                      <a:pt x="1756505" y="527018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9525"/>
                <a:ext cx="1756505" cy="5340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4942331" y="148771"/>
              <a:ext cx="706389" cy="498221"/>
            </a:xfrm>
            <a:custGeom>
              <a:avLst/>
              <a:gdLst/>
              <a:ahLst/>
              <a:cxnLst/>
              <a:rect r="r" b="b" t="t" l="l"/>
              <a:pathLst>
                <a:path h="498221" w="706389">
                  <a:moveTo>
                    <a:pt x="0" y="0"/>
                  </a:moveTo>
                  <a:lnTo>
                    <a:pt x="706389" y="0"/>
                  </a:lnTo>
                  <a:lnTo>
                    <a:pt x="706389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140943" t="0" r="0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231234" y="743612"/>
              <a:ext cx="5563786" cy="6469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지름이 30cm까지 자랄 수 있는 큰 해파리입니다.</a:t>
              </a:r>
            </a:p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촉수로 플랑크톤과 작은 물고기를 잡아먹습니다.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231234" y="101146"/>
              <a:ext cx="2929314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Blue jellyfish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959072" y="615750"/>
            <a:ext cx="4489134" cy="1827284"/>
            <a:chOff x="0" y="0"/>
            <a:chExt cx="5985512" cy="2436379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5985512" cy="2436379"/>
              <a:chOff x="0" y="0"/>
              <a:chExt cx="1756505" cy="71497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756505" cy="714978"/>
              </a:xfrm>
              <a:custGeom>
                <a:avLst/>
                <a:gdLst/>
                <a:ahLst/>
                <a:cxnLst/>
                <a:rect r="r" b="b" t="t" l="l"/>
                <a:pathLst>
                  <a:path h="714978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527018"/>
                    </a:lnTo>
                    <a:lnTo>
                      <a:pt x="157480" y="527018"/>
                    </a:lnTo>
                    <a:lnTo>
                      <a:pt x="157480" y="714978"/>
                    </a:lnTo>
                    <a:lnTo>
                      <a:pt x="463550" y="527018"/>
                    </a:lnTo>
                    <a:lnTo>
                      <a:pt x="1756505" y="527018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9525"/>
                <a:ext cx="1756505" cy="534003"/>
              </a:xfrm>
              <a:prstGeom prst="rect">
                <a:avLst/>
              </a:prstGeom>
            </p:spPr>
            <p:txBody>
              <a:bodyPr anchor="ctr" rtlCol="false" tIns="44445" lIns="44445" bIns="44445" rIns="44445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4481964" y="118516"/>
              <a:ext cx="1313055" cy="498221"/>
            </a:xfrm>
            <a:custGeom>
              <a:avLst/>
              <a:gdLst/>
              <a:ahLst/>
              <a:cxnLst/>
              <a:rect r="r" b="b" t="t" l="l"/>
              <a:pathLst>
                <a:path h="498221" w="1313055">
                  <a:moveTo>
                    <a:pt x="0" y="0"/>
                  </a:moveTo>
                  <a:lnTo>
                    <a:pt x="1313056" y="0"/>
                  </a:lnTo>
                  <a:lnTo>
                    <a:pt x="1313056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9621" b="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231234" y="743612"/>
              <a:ext cx="5563786" cy="6469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몸통의 갈색 모양이 나침반을 닮아 이름지어졌습니다. 촉수가 무척 강하며 다른 해파리까지 잡아먹습니다.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231234" y="101146"/>
              <a:ext cx="3520733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 </a:t>
              </a: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Compass jellyfish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3518691" y="7085385"/>
            <a:ext cx="4489134" cy="2077289"/>
            <a:chOff x="0" y="0"/>
            <a:chExt cx="5985512" cy="2769718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5985512" cy="2769718"/>
              <a:chOff x="0" y="0"/>
              <a:chExt cx="1756505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756505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624840"/>
                    </a:lnTo>
                    <a:lnTo>
                      <a:pt x="157480" y="624840"/>
                    </a:lnTo>
                    <a:lnTo>
                      <a:pt x="157480" y="812800"/>
                    </a:lnTo>
                    <a:lnTo>
                      <a:pt x="463550" y="624840"/>
                    </a:lnTo>
                    <a:lnTo>
                      <a:pt x="1756505" y="624840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9525"/>
                <a:ext cx="1756505" cy="631825"/>
              </a:xfrm>
              <a:prstGeom prst="rect">
                <a:avLst/>
              </a:prstGeom>
            </p:spPr>
            <p:txBody>
              <a:bodyPr anchor="ctr" rtlCol="false" tIns="44445" lIns="44445" bIns="44445" rIns="44445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Freeform 38" id="38"/>
            <p:cNvSpPr/>
            <p:nvPr/>
          </p:nvSpPr>
          <p:spPr>
            <a:xfrm flipH="false" flipV="false" rot="0">
              <a:off x="5287078" y="148771"/>
              <a:ext cx="415277" cy="498221"/>
            </a:xfrm>
            <a:custGeom>
              <a:avLst/>
              <a:gdLst/>
              <a:ahLst/>
              <a:cxnLst/>
              <a:rect r="r" b="b" t="t" l="l"/>
              <a:pathLst>
                <a:path h="498221" w="415277">
                  <a:moveTo>
                    <a:pt x="0" y="0"/>
                  </a:moveTo>
                  <a:lnTo>
                    <a:pt x="415277" y="0"/>
                  </a:lnTo>
                  <a:lnTo>
                    <a:pt x="415277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309846" b="0"/>
              </a:stretch>
            </a:blipFill>
          </p:spPr>
        </p:sp>
        <p:sp>
          <p:nvSpPr>
            <p:cNvPr name="TextBox 39" id="39"/>
            <p:cNvSpPr txBox="true"/>
            <p:nvPr/>
          </p:nvSpPr>
          <p:spPr>
            <a:xfrm rot="0">
              <a:off x="231234" y="743612"/>
              <a:ext cx="5563786" cy="980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반투명한 몸통 넘어로 4개의  특징적인 무늬를 가진 해파리입니다. 높은 비율의 지방산을 가지고 있기 때문에 다양한 포식자들의 먹이가 되곤 합니다.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231234" y="101146"/>
              <a:ext cx="2929314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Moon jellyfish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1959072" y="2823131"/>
            <a:ext cx="4489134" cy="2077289"/>
            <a:chOff x="0" y="0"/>
            <a:chExt cx="5985512" cy="2769718"/>
          </a:xfrm>
        </p:grpSpPr>
        <p:grpSp>
          <p:nvGrpSpPr>
            <p:cNvPr name="Group 42" id="42"/>
            <p:cNvGrpSpPr/>
            <p:nvPr/>
          </p:nvGrpSpPr>
          <p:grpSpPr>
            <a:xfrm rot="0">
              <a:off x="0" y="0"/>
              <a:ext cx="5985512" cy="2769718"/>
              <a:chOff x="0" y="0"/>
              <a:chExt cx="1756505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1756505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624840"/>
                    </a:lnTo>
                    <a:lnTo>
                      <a:pt x="157480" y="624840"/>
                    </a:lnTo>
                    <a:lnTo>
                      <a:pt x="157480" y="812800"/>
                    </a:lnTo>
                    <a:lnTo>
                      <a:pt x="463550" y="624840"/>
                    </a:lnTo>
                    <a:lnTo>
                      <a:pt x="1756505" y="624840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9525"/>
                <a:ext cx="1756505" cy="631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Freeform 45" id="45"/>
            <p:cNvSpPr/>
            <p:nvPr/>
          </p:nvSpPr>
          <p:spPr>
            <a:xfrm flipH="false" flipV="false" rot="0">
              <a:off x="4013390" y="148771"/>
              <a:ext cx="1701998" cy="498221"/>
            </a:xfrm>
            <a:custGeom>
              <a:avLst/>
              <a:gdLst/>
              <a:ahLst/>
              <a:cxnLst/>
              <a:rect r="r" b="b" t="t" l="l"/>
              <a:pathLst>
                <a:path h="498221" w="1701998">
                  <a:moveTo>
                    <a:pt x="0" y="0"/>
                  </a:moveTo>
                  <a:lnTo>
                    <a:pt x="1701998" y="0"/>
                  </a:lnTo>
                  <a:lnTo>
                    <a:pt x="1701998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6" id="46"/>
            <p:cNvSpPr txBox="true"/>
            <p:nvPr/>
          </p:nvSpPr>
          <p:spPr>
            <a:xfrm rot="0">
              <a:off x="231234" y="743612"/>
              <a:ext cx="5563786" cy="980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 세계에서 가장 큰 해파리로, 몸통은 2미터까지 자라며 촉수는 30미터에 다다릅니다. </a:t>
              </a:r>
            </a:p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아주 무서운 맹독을 지녔습니다.</a:t>
              </a:r>
            </a:p>
          </p:txBody>
        </p:sp>
        <p:sp>
          <p:nvSpPr>
            <p:cNvPr name="TextBox 47" id="47"/>
            <p:cNvSpPr txBox="true"/>
            <p:nvPr/>
          </p:nvSpPr>
          <p:spPr>
            <a:xfrm rot="0">
              <a:off x="231234" y="101146"/>
              <a:ext cx="3715489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Lion’s mane jellyfish</a:t>
              </a:r>
            </a:p>
          </p:txBody>
        </p:sp>
      </p:grpSp>
      <p:grpSp>
        <p:nvGrpSpPr>
          <p:cNvPr name="Group 48" id="48"/>
          <p:cNvGrpSpPr>
            <a:grpSpLocks noChangeAspect="true"/>
          </p:cNvGrpSpPr>
          <p:nvPr/>
        </p:nvGrpSpPr>
        <p:grpSpPr>
          <a:xfrm rot="0">
            <a:off x="1210637" y="7603594"/>
            <a:ext cx="2163746" cy="2155294"/>
            <a:chOff x="0" y="0"/>
            <a:chExt cx="6502400" cy="64770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20693" t="0" r="-20693" b="0"/>
              </a:stretch>
            </a:blipFill>
          </p:spPr>
        </p:sp>
        <p:sp>
          <p:nvSpPr>
            <p:cNvPr name="Freeform 50" id="50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51" id="51"/>
          <p:cNvGrpSpPr>
            <a:grpSpLocks noChangeAspect="true"/>
          </p:cNvGrpSpPr>
          <p:nvPr/>
        </p:nvGrpSpPr>
        <p:grpSpPr>
          <a:xfrm rot="0">
            <a:off x="9652451" y="278708"/>
            <a:ext cx="2163746" cy="2155294"/>
            <a:chOff x="0" y="0"/>
            <a:chExt cx="6502400" cy="64770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0" r="223" b="0"/>
              </a:stretch>
            </a:blipFill>
          </p:spPr>
        </p:sp>
        <p:sp>
          <p:nvSpPr>
            <p:cNvPr name="Freeform 53" id="5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54" id="54"/>
          <p:cNvGrpSpPr>
            <a:grpSpLocks noChangeAspect="true"/>
          </p:cNvGrpSpPr>
          <p:nvPr/>
        </p:nvGrpSpPr>
        <p:grpSpPr>
          <a:xfrm rot="0">
            <a:off x="9652451" y="5213363"/>
            <a:ext cx="2163746" cy="2155294"/>
            <a:chOff x="0" y="0"/>
            <a:chExt cx="6502400" cy="64770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1505" r="223" b="-1505"/>
              </a:stretch>
            </a:blipFill>
          </p:spPr>
        </p:sp>
        <p:sp>
          <p:nvSpPr>
            <p:cNvPr name="Freeform 56" id="56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57" id="57"/>
          <p:cNvGrpSpPr>
            <a:grpSpLocks noChangeAspect="true"/>
          </p:cNvGrpSpPr>
          <p:nvPr/>
        </p:nvGrpSpPr>
        <p:grpSpPr>
          <a:xfrm rot="0">
            <a:off x="1210637" y="4978426"/>
            <a:ext cx="2163746" cy="2155294"/>
            <a:chOff x="0" y="0"/>
            <a:chExt cx="6502400" cy="647700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223" t="0" r="223" b="0"/>
              </a:stretch>
            </a:blipFill>
          </p:spPr>
        </p:sp>
        <p:sp>
          <p:nvSpPr>
            <p:cNvPr name="Freeform 59" id="5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60" id="60"/>
          <p:cNvGrpSpPr>
            <a:grpSpLocks noChangeAspect="true"/>
          </p:cNvGrpSpPr>
          <p:nvPr/>
        </p:nvGrpSpPr>
        <p:grpSpPr>
          <a:xfrm rot="0">
            <a:off x="9652451" y="2823131"/>
            <a:ext cx="2163746" cy="2155294"/>
            <a:chOff x="0" y="0"/>
            <a:chExt cx="6502400" cy="647700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654" t="0" r="-654" b="0"/>
              </a:stretch>
            </a:blipFill>
          </p:spPr>
        </p:sp>
        <p:sp>
          <p:nvSpPr>
            <p:cNvPr name="Freeform 62" id="62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TextBox 63" id="63"/>
          <p:cNvSpPr txBox="true"/>
          <p:nvPr/>
        </p:nvSpPr>
        <p:spPr>
          <a:xfrm rot="0">
            <a:off x="3055165" y="127055"/>
            <a:ext cx="5416186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SAMPLES</a:t>
            </a:r>
          </a:p>
        </p:txBody>
      </p:sp>
      <p:grpSp>
        <p:nvGrpSpPr>
          <p:cNvPr name="Group 64" id="64"/>
          <p:cNvGrpSpPr>
            <a:grpSpLocks noChangeAspect="true"/>
          </p:cNvGrpSpPr>
          <p:nvPr/>
        </p:nvGrpSpPr>
        <p:grpSpPr>
          <a:xfrm rot="0">
            <a:off x="9652451" y="7759182"/>
            <a:ext cx="2163746" cy="2155294"/>
            <a:chOff x="0" y="0"/>
            <a:chExt cx="6502400" cy="647700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0"/>
              <a:stretch>
                <a:fillRect l="-16369" t="0" r="-16369" b="0"/>
              </a:stretch>
            </a:blipFill>
          </p:spPr>
        </p:sp>
        <p:sp>
          <p:nvSpPr>
            <p:cNvPr name="Freeform 66" id="66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67" id="67"/>
          <p:cNvGrpSpPr/>
          <p:nvPr/>
        </p:nvGrpSpPr>
        <p:grpSpPr>
          <a:xfrm rot="0">
            <a:off x="11959072" y="7447335"/>
            <a:ext cx="4489134" cy="2010803"/>
            <a:chOff x="0" y="0"/>
            <a:chExt cx="5985512" cy="2681070"/>
          </a:xfrm>
        </p:grpSpPr>
        <p:grpSp>
          <p:nvGrpSpPr>
            <p:cNvPr name="Group 68" id="68"/>
            <p:cNvGrpSpPr/>
            <p:nvPr/>
          </p:nvGrpSpPr>
          <p:grpSpPr>
            <a:xfrm rot="0">
              <a:off x="0" y="0"/>
              <a:ext cx="5985512" cy="2681070"/>
              <a:chOff x="0" y="0"/>
              <a:chExt cx="1756505" cy="786785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1756505" cy="786785"/>
              </a:xfrm>
              <a:custGeom>
                <a:avLst/>
                <a:gdLst/>
                <a:ahLst/>
                <a:cxnLst/>
                <a:rect r="r" b="b" t="t" l="l"/>
                <a:pathLst>
                  <a:path h="786785" w="1756505">
                    <a:moveTo>
                      <a:pt x="1756505" y="0"/>
                    </a:moveTo>
                    <a:lnTo>
                      <a:pt x="0" y="0"/>
                    </a:lnTo>
                    <a:lnTo>
                      <a:pt x="0" y="598825"/>
                    </a:lnTo>
                    <a:lnTo>
                      <a:pt x="157480" y="598825"/>
                    </a:lnTo>
                    <a:lnTo>
                      <a:pt x="157480" y="786785"/>
                    </a:lnTo>
                    <a:lnTo>
                      <a:pt x="463550" y="598825"/>
                    </a:lnTo>
                    <a:lnTo>
                      <a:pt x="1756505" y="598825"/>
                    </a:lnTo>
                    <a:lnTo>
                      <a:pt x="1756505" y="0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0" y="-9525"/>
                <a:ext cx="1756505" cy="605810"/>
              </a:xfrm>
              <a:prstGeom prst="rect">
                <a:avLst/>
              </a:prstGeom>
            </p:spPr>
            <p:txBody>
              <a:bodyPr anchor="ctr" rtlCol="false" tIns="44445" lIns="44445" bIns="44445" rIns="44445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Freeform 71" id="71"/>
            <p:cNvSpPr/>
            <p:nvPr/>
          </p:nvSpPr>
          <p:spPr>
            <a:xfrm flipH="false" flipV="false" rot="0">
              <a:off x="5342735" y="148771"/>
              <a:ext cx="394885" cy="498221"/>
            </a:xfrm>
            <a:custGeom>
              <a:avLst/>
              <a:gdLst/>
              <a:ahLst/>
              <a:cxnLst/>
              <a:rect r="r" b="b" t="t" l="l"/>
              <a:pathLst>
                <a:path h="498221" w="394885">
                  <a:moveTo>
                    <a:pt x="0" y="0"/>
                  </a:moveTo>
                  <a:lnTo>
                    <a:pt x="394885" y="0"/>
                  </a:lnTo>
                  <a:lnTo>
                    <a:pt x="394885" y="498221"/>
                  </a:lnTo>
                  <a:lnTo>
                    <a:pt x="0" y="498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331010" t="0" r="0" b="0"/>
              </a:stretch>
            </a:blipFill>
          </p:spPr>
        </p:sp>
        <p:sp>
          <p:nvSpPr>
            <p:cNvPr name="TextBox 72" id="72"/>
            <p:cNvSpPr txBox="true"/>
            <p:nvPr/>
          </p:nvSpPr>
          <p:spPr>
            <a:xfrm rot="0">
              <a:off x="231234" y="743612"/>
              <a:ext cx="5563786" cy="980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지중해에 사는 튀긴 달걀을 닮은 무해한 해파리입니다.</a:t>
              </a:r>
            </a:p>
            <a:p>
              <a:pPr>
                <a:lnSpc>
                  <a:spcPts val="1995"/>
                </a:lnSpc>
              </a:pPr>
              <a:r>
                <a:rPr lang="en-US" sz="1425">
                  <a:solidFill>
                    <a:srgbClr val="100F0D"/>
                  </a:solidFill>
                  <a:latin typeface="Montserrat Light"/>
                  <a:ea typeface="Montserrat Light"/>
                </a:rPr>
                <a:t>달걀튀김 해파리에서는 항암 작용을 하는 추출물을 얻을 수 있습니다. </a:t>
              </a:r>
            </a:p>
          </p:txBody>
        </p:sp>
        <p:sp>
          <p:nvSpPr>
            <p:cNvPr name="TextBox 73" id="73"/>
            <p:cNvSpPr txBox="true"/>
            <p:nvPr/>
          </p:nvSpPr>
          <p:spPr>
            <a:xfrm rot="0">
              <a:off x="231234" y="101146"/>
              <a:ext cx="3715489" cy="485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34"/>
                </a:lnSpc>
              </a:pPr>
              <a:r>
                <a:rPr lang="en-US" sz="2167">
                  <a:solidFill>
                    <a:srgbClr val="000000"/>
                  </a:solidFill>
                  <a:latin typeface="DM Sans Bold"/>
                </a:rPr>
                <a:t>Tuberculata jellyfish</a:t>
              </a:r>
            </a:p>
          </p:txBody>
        </p:sp>
      </p:grpSp>
      <p:sp>
        <p:nvSpPr>
          <p:cNvPr name="Freeform 74" id="74"/>
          <p:cNvSpPr/>
          <p:nvPr/>
        </p:nvSpPr>
        <p:spPr>
          <a:xfrm flipH="false" flipV="false" rot="0">
            <a:off x="2091696" y="466542"/>
            <a:ext cx="742048" cy="1124315"/>
          </a:xfrm>
          <a:custGeom>
            <a:avLst/>
            <a:gdLst/>
            <a:ahLst/>
            <a:cxnLst/>
            <a:rect r="r" b="b" t="t" l="l"/>
            <a:pathLst>
              <a:path h="1124315" w="742048">
                <a:moveTo>
                  <a:pt x="0" y="0"/>
                </a:moveTo>
                <a:lnTo>
                  <a:pt x="742049" y="0"/>
                </a:lnTo>
                <a:lnTo>
                  <a:pt x="742049" y="1124316"/>
                </a:lnTo>
                <a:lnTo>
                  <a:pt x="0" y="11243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5" id="75"/>
          <p:cNvSpPr/>
          <p:nvPr/>
        </p:nvSpPr>
        <p:spPr>
          <a:xfrm flipH="false" flipV="false" rot="0">
            <a:off x="-13302059" y="3726957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102659" y="1231407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63253" y="117112"/>
            <a:ext cx="11862524" cy="3997933"/>
          </a:xfrm>
          <a:custGeom>
            <a:avLst/>
            <a:gdLst/>
            <a:ahLst/>
            <a:cxnLst/>
            <a:rect r="r" b="b" t="t" l="l"/>
            <a:pathLst>
              <a:path h="3997933" w="11862524">
                <a:moveTo>
                  <a:pt x="0" y="0"/>
                </a:moveTo>
                <a:lnTo>
                  <a:pt x="11862525" y="0"/>
                </a:lnTo>
                <a:lnTo>
                  <a:pt x="11862525" y="3997934"/>
                </a:lnTo>
                <a:lnTo>
                  <a:pt x="0" y="3997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63253" y="4226667"/>
            <a:ext cx="11862524" cy="5943220"/>
          </a:xfrm>
          <a:custGeom>
            <a:avLst/>
            <a:gdLst/>
            <a:ahLst/>
            <a:cxnLst/>
            <a:rect r="r" b="b" t="t" l="l"/>
            <a:pathLst>
              <a:path h="5943220" w="11862524">
                <a:moveTo>
                  <a:pt x="0" y="0"/>
                </a:moveTo>
                <a:lnTo>
                  <a:pt x="11862525" y="0"/>
                </a:lnTo>
                <a:lnTo>
                  <a:pt x="11862525" y="5943221"/>
                </a:lnTo>
                <a:lnTo>
                  <a:pt x="0" y="59432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674299"/>
            <a:ext cx="6038289" cy="862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176"/>
              </a:lnSpc>
              <a:spcBef>
                <a:spcPct val="0"/>
              </a:spcBef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데이터 불러오기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85725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0848">
            <a:off x="-10465093" y="348722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99666" y="147416"/>
            <a:ext cx="5934615" cy="4996084"/>
          </a:xfrm>
          <a:custGeom>
            <a:avLst/>
            <a:gdLst/>
            <a:ahLst/>
            <a:cxnLst/>
            <a:rect r="r" b="b" t="t" l="l"/>
            <a:pathLst>
              <a:path h="4996084" w="5934615">
                <a:moveTo>
                  <a:pt x="0" y="0"/>
                </a:moveTo>
                <a:lnTo>
                  <a:pt x="5934615" y="0"/>
                </a:lnTo>
                <a:lnTo>
                  <a:pt x="5934615" y="4996084"/>
                </a:lnTo>
                <a:lnTo>
                  <a:pt x="0" y="49960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9966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16735" y="1557702"/>
            <a:ext cx="7556557" cy="5928205"/>
          </a:xfrm>
          <a:custGeom>
            <a:avLst/>
            <a:gdLst/>
            <a:ahLst/>
            <a:cxnLst/>
            <a:rect r="r" b="b" t="t" l="l"/>
            <a:pathLst>
              <a:path h="5928205" w="7556557">
                <a:moveTo>
                  <a:pt x="0" y="0"/>
                </a:moveTo>
                <a:lnTo>
                  <a:pt x="7556557" y="0"/>
                </a:lnTo>
                <a:lnTo>
                  <a:pt x="7556557" y="5928204"/>
                </a:lnTo>
                <a:lnTo>
                  <a:pt x="0" y="59282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4313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58456" y="7638432"/>
            <a:ext cx="4714836" cy="2518715"/>
          </a:xfrm>
          <a:custGeom>
            <a:avLst/>
            <a:gdLst/>
            <a:ahLst/>
            <a:cxnLst/>
            <a:rect r="r" b="b" t="t" l="l"/>
            <a:pathLst>
              <a:path h="2518715" w="4714836">
                <a:moveTo>
                  <a:pt x="0" y="0"/>
                </a:moveTo>
                <a:lnTo>
                  <a:pt x="4714836" y="0"/>
                </a:lnTo>
                <a:lnTo>
                  <a:pt x="4714836" y="2518715"/>
                </a:lnTo>
                <a:lnTo>
                  <a:pt x="0" y="25187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674299"/>
            <a:ext cx="6938803" cy="1767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76"/>
              </a:lnSpc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데이터 분리</a:t>
            </a:r>
          </a:p>
          <a:p>
            <a:pPr marL="0" indent="0" lvl="0">
              <a:lnSpc>
                <a:spcPts val="7176"/>
              </a:lnSpc>
              <a:spcBef>
                <a:spcPct val="0"/>
              </a:spcBef>
            </a:pPr>
            <a:r>
              <a:rPr lang="en-US" sz="5200" spc="509">
                <a:solidFill>
                  <a:srgbClr val="231F20"/>
                </a:solidFill>
                <a:latin typeface="Oswald Bold"/>
                <a:ea typeface="Oswald Bold"/>
              </a:rPr>
              <a:t>               및 라벨링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480892" y="209265"/>
            <a:ext cx="1556816" cy="1384986"/>
            <a:chOff x="0" y="0"/>
            <a:chExt cx="2075755" cy="1846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761119" y="1594251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86119" y="234225"/>
            <a:ext cx="9037651" cy="5884982"/>
          </a:xfrm>
          <a:custGeom>
            <a:avLst/>
            <a:gdLst/>
            <a:ahLst/>
            <a:cxnLst/>
            <a:rect r="r" b="b" t="t" l="l"/>
            <a:pathLst>
              <a:path h="5884982" w="9037651">
                <a:moveTo>
                  <a:pt x="0" y="0"/>
                </a:moveTo>
                <a:lnTo>
                  <a:pt x="9037652" y="0"/>
                </a:lnTo>
                <a:lnTo>
                  <a:pt x="9037652" y="5884982"/>
                </a:lnTo>
                <a:lnTo>
                  <a:pt x="0" y="5884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45115" y="6447578"/>
            <a:ext cx="8714185" cy="2559548"/>
          </a:xfrm>
          <a:custGeom>
            <a:avLst/>
            <a:gdLst/>
            <a:ahLst/>
            <a:cxnLst/>
            <a:rect r="r" b="b" t="t" l="l"/>
            <a:pathLst>
              <a:path h="2559548" w="8714185">
                <a:moveTo>
                  <a:pt x="0" y="0"/>
                </a:moveTo>
                <a:lnTo>
                  <a:pt x="8714185" y="0"/>
                </a:lnTo>
                <a:lnTo>
                  <a:pt x="8714185" y="2559547"/>
                </a:lnTo>
                <a:lnTo>
                  <a:pt x="0" y="25595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352130"/>
            <a:ext cx="4442584" cy="1767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76"/>
              </a:lnSpc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이미지 라벨링</a:t>
            </a:r>
          </a:p>
          <a:p>
            <a:pPr marL="0" indent="0" lvl="0">
              <a:lnSpc>
                <a:spcPts val="7176"/>
              </a:lnSpc>
              <a:spcBef>
                <a:spcPct val="0"/>
              </a:spcBef>
            </a:pPr>
            <a:r>
              <a:rPr lang="en-US" sz="5200" spc="509">
                <a:solidFill>
                  <a:srgbClr val="231F20"/>
                </a:solidFill>
                <a:ea typeface="Oswald Bold"/>
              </a:rPr>
              <a:t>시각화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480892" y="209265"/>
            <a:ext cx="1556816" cy="1384986"/>
            <a:chOff x="0" y="0"/>
            <a:chExt cx="2075755" cy="1846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0624" y="0"/>
              <a:ext cx="1444123" cy="1444123"/>
            </a:xfrm>
            <a:custGeom>
              <a:avLst/>
              <a:gdLst/>
              <a:ahLst/>
              <a:cxnLst/>
              <a:rect r="r" b="b" t="t" l="l"/>
              <a:pathLst>
                <a:path h="1444123" w="1444123">
                  <a:moveTo>
                    <a:pt x="0" y="0"/>
                  </a:moveTo>
                  <a:lnTo>
                    <a:pt x="1444124" y="0"/>
                  </a:lnTo>
                  <a:lnTo>
                    <a:pt x="1444124" y="1444123"/>
                  </a:lnTo>
                  <a:lnTo>
                    <a:pt x="0" y="1444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33679"/>
              <a:ext cx="2075755" cy="312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98"/>
                </a:lnSpc>
                <a:spcBef>
                  <a:spcPct val="0"/>
                </a:spcBef>
              </a:pPr>
              <a:r>
                <a:rPr lang="en-US" sz="1448" spc="141">
                  <a:solidFill>
                    <a:srgbClr val="231F20"/>
                  </a:solidFill>
                  <a:latin typeface="Montserrat Classic Bold"/>
                </a:rPr>
                <a:t>JELLYFISH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DAF5kJKJ5e8</dc:identifier>
  <dcterms:modified xsi:type="dcterms:W3CDTF">2011-08-01T06:04:30Z</dcterms:modified>
  <cp:revision>1</cp:revision>
  <dc:title>Add a subheading</dc:title>
</cp:coreProperties>
</file>

<file path=docProps/thumbnail.jpeg>
</file>